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289" r:id="rId2"/>
    <p:sldId id="1085" r:id="rId3"/>
    <p:sldId id="1290" r:id="rId4"/>
    <p:sldId id="1291" r:id="rId5"/>
    <p:sldId id="1293" r:id="rId6"/>
    <p:sldId id="1292" r:id="rId7"/>
    <p:sldId id="1295" r:id="rId8"/>
    <p:sldId id="1294" r:id="rId9"/>
    <p:sldId id="1287" r:id="rId10"/>
    <p:sldId id="1296" r:id="rId11"/>
    <p:sldId id="1297" r:id="rId12"/>
    <p:sldId id="1298" r:id="rId13"/>
    <p:sldId id="1299" r:id="rId14"/>
    <p:sldId id="1300" r:id="rId15"/>
    <p:sldId id="1301" r:id="rId16"/>
    <p:sldId id="1302" r:id="rId17"/>
    <p:sldId id="1305" r:id="rId18"/>
    <p:sldId id="1303" r:id="rId19"/>
    <p:sldId id="1304" r:id="rId20"/>
    <p:sldId id="1306" r:id="rId21"/>
    <p:sldId id="1313" r:id="rId22"/>
    <p:sldId id="1309" r:id="rId23"/>
    <p:sldId id="1310" r:id="rId24"/>
    <p:sldId id="1311" r:id="rId25"/>
    <p:sldId id="1312" r:id="rId26"/>
    <p:sldId id="1314" r:id="rId27"/>
    <p:sldId id="1315" r:id="rId28"/>
    <p:sldId id="1307" r:id="rId29"/>
    <p:sldId id="1316" r:id="rId30"/>
    <p:sldId id="1317" r:id="rId31"/>
    <p:sldId id="1318" r:id="rId32"/>
    <p:sldId id="1319" r:id="rId33"/>
    <p:sldId id="1321" r:id="rId34"/>
    <p:sldId id="1322" r:id="rId35"/>
    <p:sldId id="1308" r:id="rId36"/>
    <p:sldId id="1323" r:id="rId37"/>
    <p:sldId id="1326" r:id="rId38"/>
    <p:sldId id="1324" r:id="rId39"/>
    <p:sldId id="1325" r:id="rId40"/>
    <p:sldId id="1280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A"/>
    <a:srgbClr val="9DC4E6"/>
    <a:srgbClr val="F8BB03"/>
    <a:srgbClr val="008F00"/>
    <a:srgbClr val="FFE699"/>
    <a:srgbClr val="4DADC7"/>
    <a:srgbClr val="A7F0FF"/>
    <a:srgbClr val="3399FF"/>
    <a:srgbClr val="FABC0E"/>
    <a:srgbClr val="305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84" autoAdjust="0"/>
    <p:restoredTop sz="96341" autoAdjust="0"/>
  </p:normalViewPr>
  <p:slideViewPr>
    <p:cSldViewPr snapToObjects="1">
      <p:cViewPr varScale="1">
        <p:scale>
          <a:sx n="129" d="100"/>
          <a:sy n="129" d="100"/>
        </p:scale>
        <p:origin x="512" y="192"/>
      </p:cViewPr>
      <p:guideLst>
        <p:guide orient="horz" pos="2160"/>
        <p:guide pos="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10DBB-FA3E-BA4C-AFAB-ED4147FA32B1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FF5B2-048D-0344-B140-24CAAF7F0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1EAA98-0FDA-CD43-AE85-312F9266063F}" type="datetime1">
              <a:rPr lang="en-US"/>
              <a:pPr>
                <a:defRPr/>
              </a:pPr>
              <a:t>4/28/21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19AE34-0624-8F4B-9FB8-27D0EFDF7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7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4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3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4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57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24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69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6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5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98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7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88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15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92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1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0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23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6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2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53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78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5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96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32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77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0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3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5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59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84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3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2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52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80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7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88"/>
            <a:ext cx="9339263" cy="1219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23000" dir="5400000" rotWithShape="0">
              <a:srgbClr val="000000">
                <a:alpha val="1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69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F4B6-8681-E04D-9255-0297A3D3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C13E-E4C7-D24A-8B56-ECE664E03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440E-5BFE-874C-9227-F4E32884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63FC-7912-AC48-B1D7-F0AD74BF4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177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8D69-7854-5743-8814-6FD6FB50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F212-E36A-6C44-B33E-311474828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3AE0-77FC-6A46-AAD7-7484B6419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49AE-0C71-C547-B6A5-EC281CCE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58E1-AD50-B54D-AB38-8CD397ACE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64161-BD14-6B44-8A5D-DA5F390B3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3E74-89E2-C64C-9005-6CEB91907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51038"/>
            <a:ext cx="82296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fld id="{6EC0E81C-C778-DC40-90D0-8BC73B3804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0" indent="0" algn="l" defTabSz="457200" rtl="0" eaLnBrk="0" fontAlgn="base" hangingPunct="0">
        <a:spcBef>
          <a:spcPts val="2000"/>
        </a:spcBef>
        <a:spcAft>
          <a:spcPct val="0"/>
        </a:spcAft>
        <a:buNone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57200" indent="-228600"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Lucida Grande" charset="0"/>
        <a:buChar char="»"/>
        <a:defRPr sz="27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77724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ongyingzhe99@sin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f"/><Relationship Id="rId5" Type="http://schemas.openxmlformats.org/officeDocument/2006/relationships/hyperlink" Target="https://professional.dowjones.com/factiva/" TargetMode="External"/><Relationship Id="rId4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GetOldTweets3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22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1.tiff"/><Relationship Id="rId9" Type="http://schemas.openxmlformats.org/officeDocument/2006/relationships/image" Target="../media/image3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tiff"/><Relationship Id="rId4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yanda@uab.edu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dongyingzhe99@sina.com" TargetMode="External"/><Relationship Id="rId5" Type="http://schemas.openxmlformats.org/officeDocument/2006/relationships/image" Target="../media/image52.tiff"/><Relationship Id="rId4" Type="http://schemas.openxmlformats.org/officeDocument/2006/relationships/hyperlink" Target="https://yanlab19870714.github.io/yand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0">
            <a:extLst>
              <a:ext uri="{FF2B5EF4-FFF2-40B4-BE49-F238E27FC236}">
                <a16:creationId xmlns:a16="http://schemas.microsoft.com/office/drawing/2014/main" id="{FE17EB8C-7D3C-3942-A50D-805C5367B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0203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Yingzhe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Dong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(Northeastern University, China)</a:t>
            </a:r>
          </a:p>
          <a:p>
            <a:pPr algn="ctr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Email: 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dongyingzhe99@sina.com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Da Yan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(The University of Alabama at Birmingham) </a:t>
            </a:r>
          </a:p>
          <a:p>
            <a:pPr algn="ctr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Abdullateef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Almudaifer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(The University of Alabama at Birmingham)</a:t>
            </a:r>
          </a:p>
          <a:p>
            <a:pPr algn="ctr"/>
            <a:r>
              <a:rPr lang="en-US" altLang="zh-CN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Sibo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Yan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(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Freddie Mac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)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</a:endParaRPr>
          </a:p>
          <a:p>
            <a:pPr algn="ctr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Zhe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 Jiang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(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The University of Alabama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)</a:t>
            </a:r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Yang Zhou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(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Auburn University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</a:rPr>
              <a:t>)</a:t>
            </a:r>
          </a:p>
        </p:txBody>
      </p:sp>
      <p:sp>
        <p:nvSpPr>
          <p:cNvPr id="10" name="Subtitle 8">
            <a:extLst>
              <a:ext uri="{FF2B5EF4-FFF2-40B4-BE49-F238E27FC236}">
                <a16:creationId xmlns:a16="http://schemas.microsoft.com/office/drawing/2014/main" id="{39132D16-2276-A941-B821-D29A5F00660D}"/>
              </a:ext>
            </a:extLst>
          </p:cNvPr>
          <p:cNvSpPr txBox="1">
            <a:spLocks/>
          </p:cNvSpPr>
          <p:nvPr/>
        </p:nvSpPr>
        <p:spPr bwMode="auto">
          <a:xfrm>
            <a:off x="521804" y="2060848"/>
            <a:ext cx="8100392" cy="134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"/>
              </a:spcBef>
              <a:defRPr/>
            </a:pPr>
            <a:r>
              <a:rPr lang="en-US" altLang="zh-CN" sz="40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BELT: A Pipeline for Stock Price Prediction Using News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5182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Problem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r>
              <a:rPr lang="en-US" altLang="zh-CN" sz="3000" dirty="0"/>
              <a:t>Approach</a:t>
            </a:r>
            <a:r>
              <a:rPr lang="zh-CN" altLang="en-US" sz="3000" dirty="0"/>
              <a:t> </a:t>
            </a:r>
            <a:r>
              <a:rPr lang="en-US" altLang="zh-CN" sz="3000" dirty="0"/>
              <a:t>Overview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Collection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Preparation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News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Feature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Extraction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Temporal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Prediction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407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Approach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Twitter News Crawler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Relevance-Based Tweet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Attitude-Based Tweet Feature Extractor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Feature integration by Autoregressive LSTM</a:t>
            </a:r>
          </a:p>
        </p:txBody>
      </p:sp>
    </p:spTree>
    <p:extLst>
      <p:ext uri="{BB962C8B-B14F-4D97-AF65-F5344CB8AC3E}">
        <p14:creationId xmlns:p14="http://schemas.microsoft.com/office/powerpoint/2010/main" val="4136930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69CD0C-5904-C442-BCB4-C23207760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630379"/>
            <a:ext cx="2323976" cy="23239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918799-931F-EC48-8B31-A5A137830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7" y="1015180"/>
            <a:ext cx="2448272" cy="68562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E8C78-B9BA-1545-AA72-92DE93448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69652"/>
            <a:ext cx="1410607" cy="141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7ECFE-BC85-C246-B1CC-FF4494C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24744"/>
            <a:ext cx="1671911" cy="166653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3B9F09-0AE8-4048-890F-27F79EECD4F4}"/>
              </a:ext>
            </a:extLst>
          </p:cNvPr>
          <p:cNvCxnSpPr>
            <a:cxnSpLocks/>
          </p:cNvCxnSpPr>
          <p:nvPr/>
        </p:nvCxnSpPr>
        <p:spPr>
          <a:xfrm>
            <a:off x="3643120" y="1862445"/>
            <a:ext cx="2232248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ABFA25C-D59F-664C-B7FF-881DC317BB78}"/>
              </a:ext>
            </a:extLst>
          </p:cNvPr>
          <p:cNvSpPr/>
          <p:nvPr/>
        </p:nvSpPr>
        <p:spPr>
          <a:xfrm>
            <a:off x="1706247" y="2791279"/>
            <a:ext cx="168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Crawler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7AE38-D729-5145-8EA7-A46B6DBC4F69}"/>
              </a:ext>
            </a:extLst>
          </p:cNvPr>
          <p:cNvSpPr/>
          <p:nvPr/>
        </p:nvSpPr>
        <p:spPr>
          <a:xfrm>
            <a:off x="5374080" y="177264"/>
            <a:ext cx="332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Relevance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Filter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0FFBBE-E2E6-EF45-BC8C-652A210209FB}"/>
              </a:ext>
            </a:extLst>
          </p:cNvPr>
          <p:cNvCxnSpPr>
            <a:cxnSpLocks/>
          </p:cNvCxnSpPr>
          <p:nvPr/>
        </p:nvCxnSpPr>
        <p:spPr>
          <a:xfrm>
            <a:off x="7236296" y="2996952"/>
            <a:ext cx="0" cy="136815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7738A-D862-684D-8824-0D9676615FED}"/>
              </a:ext>
            </a:extLst>
          </p:cNvPr>
          <p:cNvSpPr/>
          <p:nvPr/>
        </p:nvSpPr>
        <p:spPr>
          <a:xfrm>
            <a:off x="2581100" y="6166028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Attitude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Extractor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400821"/>
            <a:ext cx="1438465" cy="205759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382A3-2E63-C94B-9195-817A93F448AE}"/>
              </a:ext>
            </a:extLst>
          </p:cNvPr>
          <p:cNvCxnSpPr>
            <a:cxnSpLocks/>
          </p:cNvCxnSpPr>
          <p:nvPr/>
        </p:nvCxnSpPr>
        <p:spPr>
          <a:xfrm flipH="1">
            <a:off x="5148064" y="5382651"/>
            <a:ext cx="12241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FC8E75-457A-494C-BC63-B00EC524EA9A}"/>
              </a:ext>
            </a:extLst>
          </p:cNvPr>
          <p:cNvGrpSpPr/>
          <p:nvPr/>
        </p:nvGrpSpPr>
        <p:grpSpPr>
          <a:xfrm>
            <a:off x="4841540" y="4400821"/>
            <a:ext cx="216024" cy="1728192"/>
            <a:chOff x="2915816" y="3933056"/>
            <a:chExt cx="216024" cy="17281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93E361-0DD3-BF4C-8B49-5144BF3F2B93}"/>
                </a:ext>
              </a:extLst>
            </p:cNvPr>
            <p:cNvSpPr/>
            <p:nvPr/>
          </p:nvSpPr>
          <p:spPr>
            <a:xfrm>
              <a:off x="2915816" y="393305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51B937-46DC-C642-AEFC-EB153F34523E}"/>
                </a:ext>
              </a:extLst>
            </p:cNvPr>
            <p:cNvSpPr/>
            <p:nvPr/>
          </p:nvSpPr>
          <p:spPr>
            <a:xfrm>
              <a:off x="2915816" y="414908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287CB4-91D5-034C-92E8-127764DC06CE}"/>
                </a:ext>
              </a:extLst>
            </p:cNvPr>
            <p:cNvSpPr/>
            <p:nvPr/>
          </p:nvSpPr>
          <p:spPr>
            <a:xfrm>
              <a:off x="2915816" y="436510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8A69F8-C5CA-194E-ACBD-93219B023CF9}"/>
                </a:ext>
              </a:extLst>
            </p:cNvPr>
            <p:cNvSpPr/>
            <p:nvPr/>
          </p:nvSpPr>
          <p:spPr>
            <a:xfrm>
              <a:off x="2915816" y="4581128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C82723-CABB-7D46-9258-90152B5DA61B}"/>
                </a:ext>
              </a:extLst>
            </p:cNvPr>
            <p:cNvSpPr/>
            <p:nvPr/>
          </p:nvSpPr>
          <p:spPr>
            <a:xfrm>
              <a:off x="2915816" y="4797152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C4E3B0-F116-254E-BAF8-2806EA478AD6}"/>
                </a:ext>
              </a:extLst>
            </p:cNvPr>
            <p:cNvSpPr/>
            <p:nvPr/>
          </p:nvSpPr>
          <p:spPr>
            <a:xfrm>
              <a:off x="2915816" y="501317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FC1DEB-F1D4-174E-A00F-0EF6C9FA2696}"/>
                </a:ext>
              </a:extLst>
            </p:cNvPr>
            <p:cNvSpPr/>
            <p:nvPr/>
          </p:nvSpPr>
          <p:spPr>
            <a:xfrm>
              <a:off x="2915816" y="522920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290593-9112-B54D-B00F-AAEF364FB753}"/>
                </a:ext>
              </a:extLst>
            </p:cNvPr>
            <p:cNvSpPr/>
            <p:nvPr/>
          </p:nvSpPr>
          <p:spPr>
            <a:xfrm>
              <a:off x="2915816" y="544522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ross 43">
            <a:extLst>
              <a:ext uri="{FF2B5EF4-FFF2-40B4-BE49-F238E27FC236}">
                <a16:creationId xmlns:a16="http://schemas.microsoft.com/office/drawing/2014/main" id="{460E3AEE-32A2-B24C-9333-D95669FD7CB2}"/>
              </a:ext>
            </a:extLst>
          </p:cNvPr>
          <p:cNvSpPr/>
          <p:nvPr/>
        </p:nvSpPr>
        <p:spPr>
          <a:xfrm rot="2700000">
            <a:off x="5907979" y="1461904"/>
            <a:ext cx="728865" cy="720080"/>
          </a:xfrm>
          <a:prstGeom prst="plus">
            <a:avLst>
              <a:gd name="adj" fmla="val 40276"/>
            </a:avLst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1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232 L 0.3717 -0.00232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69CD0C-5904-C442-BCB4-C23207760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630379"/>
            <a:ext cx="2323976" cy="23239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918799-931F-EC48-8B31-A5A137830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7" y="1015180"/>
            <a:ext cx="2448272" cy="68562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E8C78-B9BA-1545-AA72-92DE93448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69652"/>
            <a:ext cx="1410607" cy="141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7ECFE-BC85-C246-B1CC-FF4494C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24744"/>
            <a:ext cx="1671911" cy="166653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3B9F09-0AE8-4048-890F-27F79EECD4F4}"/>
              </a:ext>
            </a:extLst>
          </p:cNvPr>
          <p:cNvCxnSpPr>
            <a:cxnSpLocks/>
          </p:cNvCxnSpPr>
          <p:nvPr/>
        </p:nvCxnSpPr>
        <p:spPr>
          <a:xfrm>
            <a:off x="3643120" y="1862445"/>
            <a:ext cx="2232248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ABFA25C-D59F-664C-B7FF-881DC317BB78}"/>
              </a:ext>
            </a:extLst>
          </p:cNvPr>
          <p:cNvSpPr/>
          <p:nvPr/>
        </p:nvSpPr>
        <p:spPr>
          <a:xfrm>
            <a:off x="1706247" y="2791279"/>
            <a:ext cx="168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Crawler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7AE38-D729-5145-8EA7-A46B6DBC4F69}"/>
              </a:ext>
            </a:extLst>
          </p:cNvPr>
          <p:cNvSpPr/>
          <p:nvPr/>
        </p:nvSpPr>
        <p:spPr>
          <a:xfrm>
            <a:off x="5374080" y="177264"/>
            <a:ext cx="332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Relevance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Filter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0FFBBE-E2E6-EF45-BC8C-652A210209FB}"/>
              </a:ext>
            </a:extLst>
          </p:cNvPr>
          <p:cNvCxnSpPr>
            <a:cxnSpLocks/>
          </p:cNvCxnSpPr>
          <p:nvPr/>
        </p:nvCxnSpPr>
        <p:spPr>
          <a:xfrm>
            <a:off x="7236296" y="2996952"/>
            <a:ext cx="0" cy="136815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7738A-D862-684D-8824-0D9676615FED}"/>
              </a:ext>
            </a:extLst>
          </p:cNvPr>
          <p:cNvSpPr/>
          <p:nvPr/>
        </p:nvSpPr>
        <p:spPr>
          <a:xfrm>
            <a:off x="2581100" y="6166028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Attitude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Extractor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400821"/>
            <a:ext cx="1438465" cy="205759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382A3-2E63-C94B-9195-817A93F448AE}"/>
              </a:ext>
            </a:extLst>
          </p:cNvPr>
          <p:cNvCxnSpPr>
            <a:cxnSpLocks/>
          </p:cNvCxnSpPr>
          <p:nvPr/>
        </p:nvCxnSpPr>
        <p:spPr>
          <a:xfrm flipH="1">
            <a:off x="5148064" y="5382651"/>
            <a:ext cx="12241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FC8E75-457A-494C-BC63-B00EC524EA9A}"/>
              </a:ext>
            </a:extLst>
          </p:cNvPr>
          <p:cNvGrpSpPr/>
          <p:nvPr/>
        </p:nvGrpSpPr>
        <p:grpSpPr>
          <a:xfrm>
            <a:off x="4841540" y="4400821"/>
            <a:ext cx="216024" cy="1728192"/>
            <a:chOff x="2915816" y="3933056"/>
            <a:chExt cx="216024" cy="17281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93E361-0DD3-BF4C-8B49-5144BF3F2B93}"/>
                </a:ext>
              </a:extLst>
            </p:cNvPr>
            <p:cNvSpPr/>
            <p:nvPr/>
          </p:nvSpPr>
          <p:spPr>
            <a:xfrm>
              <a:off x="2915816" y="393305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51B937-46DC-C642-AEFC-EB153F34523E}"/>
                </a:ext>
              </a:extLst>
            </p:cNvPr>
            <p:cNvSpPr/>
            <p:nvPr/>
          </p:nvSpPr>
          <p:spPr>
            <a:xfrm>
              <a:off x="2915816" y="414908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287CB4-91D5-034C-92E8-127764DC06CE}"/>
                </a:ext>
              </a:extLst>
            </p:cNvPr>
            <p:cNvSpPr/>
            <p:nvPr/>
          </p:nvSpPr>
          <p:spPr>
            <a:xfrm>
              <a:off x="2915816" y="436510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8A69F8-C5CA-194E-ACBD-93219B023CF9}"/>
                </a:ext>
              </a:extLst>
            </p:cNvPr>
            <p:cNvSpPr/>
            <p:nvPr/>
          </p:nvSpPr>
          <p:spPr>
            <a:xfrm>
              <a:off x="2915816" y="4581128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C82723-CABB-7D46-9258-90152B5DA61B}"/>
                </a:ext>
              </a:extLst>
            </p:cNvPr>
            <p:cNvSpPr/>
            <p:nvPr/>
          </p:nvSpPr>
          <p:spPr>
            <a:xfrm>
              <a:off x="2915816" y="4797152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C4E3B0-F116-254E-BAF8-2806EA478AD6}"/>
                </a:ext>
              </a:extLst>
            </p:cNvPr>
            <p:cNvSpPr/>
            <p:nvPr/>
          </p:nvSpPr>
          <p:spPr>
            <a:xfrm>
              <a:off x="2915816" y="501317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FC1DEB-F1D4-174E-A00F-0EF6C9FA2696}"/>
                </a:ext>
              </a:extLst>
            </p:cNvPr>
            <p:cNvSpPr/>
            <p:nvPr/>
          </p:nvSpPr>
          <p:spPr>
            <a:xfrm>
              <a:off x="2915816" y="522920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290593-9112-B54D-B00F-AAEF364FB753}"/>
                </a:ext>
              </a:extLst>
            </p:cNvPr>
            <p:cNvSpPr/>
            <p:nvPr/>
          </p:nvSpPr>
          <p:spPr>
            <a:xfrm>
              <a:off x="2915816" y="544522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D3CA8D1-3635-DC44-AF10-0F7E28E251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287" y="1005496"/>
            <a:ext cx="3497122" cy="514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31D70-0D88-B642-BFEF-F126C178CC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707" y="1072061"/>
            <a:ext cx="816906" cy="7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6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13038 2.22222E-6 C 0.18889 2.22222E-6 0.26094 0.16551 0.26094 0.30023 L 0.26094 0.6009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69CD0C-5904-C442-BCB4-C23207760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630379"/>
            <a:ext cx="2323976" cy="23239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918799-931F-EC48-8B31-A5A137830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7" y="1015180"/>
            <a:ext cx="2448272" cy="68562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E8C78-B9BA-1545-AA72-92DE93448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69652"/>
            <a:ext cx="1410607" cy="141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7ECFE-BC85-C246-B1CC-FF4494C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24744"/>
            <a:ext cx="1671911" cy="166653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3B9F09-0AE8-4048-890F-27F79EECD4F4}"/>
              </a:ext>
            </a:extLst>
          </p:cNvPr>
          <p:cNvCxnSpPr>
            <a:cxnSpLocks/>
          </p:cNvCxnSpPr>
          <p:nvPr/>
        </p:nvCxnSpPr>
        <p:spPr>
          <a:xfrm>
            <a:off x="3643120" y="1862445"/>
            <a:ext cx="2232248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ABFA25C-D59F-664C-B7FF-881DC317BB78}"/>
              </a:ext>
            </a:extLst>
          </p:cNvPr>
          <p:cNvSpPr/>
          <p:nvPr/>
        </p:nvSpPr>
        <p:spPr>
          <a:xfrm>
            <a:off x="1706247" y="2791279"/>
            <a:ext cx="168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Crawler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7AE38-D729-5145-8EA7-A46B6DBC4F69}"/>
              </a:ext>
            </a:extLst>
          </p:cNvPr>
          <p:cNvSpPr/>
          <p:nvPr/>
        </p:nvSpPr>
        <p:spPr>
          <a:xfrm>
            <a:off x="5374080" y="177264"/>
            <a:ext cx="332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Relevance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Filter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0FFBBE-E2E6-EF45-BC8C-652A210209FB}"/>
              </a:ext>
            </a:extLst>
          </p:cNvPr>
          <p:cNvCxnSpPr>
            <a:cxnSpLocks/>
          </p:cNvCxnSpPr>
          <p:nvPr/>
        </p:nvCxnSpPr>
        <p:spPr>
          <a:xfrm>
            <a:off x="7236296" y="2996952"/>
            <a:ext cx="0" cy="136815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7738A-D862-684D-8824-0D9676615FED}"/>
              </a:ext>
            </a:extLst>
          </p:cNvPr>
          <p:cNvSpPr/>
          <p:nvPr/>
        </p:nvSpPr>
        <p:spPr>
          <a:xfrm>
            <a:off x="2581100" y="6166028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Attitude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Extractor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400821"/>
            <a:ext cx="1438465" cy="205759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382A3-2E63-C94B-9195-817A93F448AE}"/>
              </a:ext>
            </a:extLst>
          </p:cNvPr>
          <p:cNvCxnSpPr>
            <a:cxnSpLocks/>
          </p:cNvCxnSpPr>
          <p:nvPr/>
        </p:nvCxnSpPr>
        <p:spPr>
          <a:xfrm flipH="1">
            <a:off x="5148064" y="5382651"/>
            <a:ext cx="12241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FC8E75-457A-494C-BC63-B00EC524EA9A}"/>
              </a:ext>
            </a:extLst>
          </p:cNvPr>
          <p:cNvGrpSpPr/>
          <p:nvPr/>
        </p:nvGrpSpPr>
        <p:grpSpPr>
          <a:xfrm>
            <a:off x="4841540" y="4400821"/>
            <a:ext cx="216024" cy="1728192"/>
            <a:chOff x="2915816" y="3933056"/>
            <a:chExt cx="216024" cy="17281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93E361-0DD3-BF4C-8B49-5144BF3F2B93}"/>
                </a:ext>
              </a:extLst>
            </p:cNvPr>
            <p:cNvSpPr/>
            <p:nvPr/>
          </p:nvSpPr>
          <p:spPr>
            <a:xfrm>
              <a:off x="2915816" y="3933056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51B937-46DC-C642-AEFC-EB153F34523E}"/>
                </a:ext>
              </a:extLst>
            </p:cNvPr>
            <p:cNvSpPr/>
            <p:nvPr/>
          </p:nvSpPr>
          <p:spPr>
            <a:xfrm>
              <a:off x="2915816" y="4149080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287CB4-91D5-034C-92E8-127764DC06CE}"/>
                </a:ext>
              </a:extLst>
            </p:cNvPr>
            <p:cNvSpPr/>
            <p:nvPr/>
          </p:nvSpPr>
          <p:spPr>
            <a:xfrm>
              <a:off x="2915816" y="4365104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8A69F8-C5CA-194E-ACBD-93219B023CF9}"/>
                </a:ext>
              </a:extLst>
            </p:cNvPr>
            <p:cNvSpPr/>
            <p:nvPr/>
          </p:nvSpPr>
          <p:spPr>
            <a:xfrm>
              <a:off x="2915816" y="4581128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C82723-CABB-7D46-9258-90152B5DA61B}"/>
                </a:ext>
              </a:extLst>
            </p:cNvPr>
            <p:cNvSpPr/>
            <p:nvPr/>
          </p:nvSpPr>
          <p:spPr>
            <a:xfrm>
              <a:off x="2915816" y="4797152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C4E3B0-F116-254E-BAF8-2806EA478AD6}"/>
                </a:ext>
              </a:extLst>
            </p:cNvPr>
            <p:cNvSpPr/>
            <p:nvPr/>
          </p:nvSpPr>
          <p:spPr>
            <a:xfrm>
              <a:off x="2915816" y="5013176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FC1DEB-F1D4-174E-A00F-0EF6C9FA2696}"/>
                </a:ext>
              </a:extLst>
            </p:cNvPr>
            <p:cNvSpPr/>
            <p:nvPr/>
          </p:nvSpPr>
          <p:spPr>
            <a:xfrm>
              <a:off x="2915816" y="5229200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290593-9112-B54D-B00F-AAEF364FB753}"/>
                </a:ext>
              </a:extLst>
            </p:cNvPr>
            <p:cNvSpPr/>
            <p:nvPr/>
          </p:nvSpPr>
          <p:spPr>
            <a:xfrm>
              <a:off x="2915816" y="5445224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69111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299" y="5259510"/>
            <a:ext cx="779197" cy="1114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E5D7F8-A2B1-AA4B-B70A-64F979098795}"/>
              </a:ext>
            </a:extLst>
          </p:cNvPr>
          <p:cNvGrpSpPr/>
          <p:nvPr/>
        </p:nvGrpSpPr>
        <p:grpSpPr>
          <a:xfrm>
            <a:off x="1356346" y="209166"/>
            <a:ext cx="6515389" cy="3363850"/>
            <a:chOff x="1122284" y="410033"/>
            <a:chExt cx="7062874" cy="364651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A55476-8FF1-D84D-9C1B-AD62E2D47D06}"/>
                </a:ext>
              </a:extLst>
            </p:cNvPr>
            <p:cNvCxnSpPr/>
            <p:nvPr/>
          </p:nvCxnSpPr>
          <p:spPr>
            <a:xfrm flipV="1">
              <a:off x="1365117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877FBB-9161-9945-A30C-663D1F12091F}"/>
                </a:ext>
              </a:extLst>
            </p:cNvPr>
            <p:cNvSpPr/>
            <p:nvPr/>
          </p:nvSpPr>
          <p:spPr>
            <a:xfrm>
              <a:off x="1122284" y="1765106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0A025E-AE9A-7842-AB2B-AD185EB5B05B}"/>
                </a:ext>
              </a:extLst>
            </p:cNvPr>
            <p:cNvSpPr/>
            <p:nvPr/>
          </p:nvSpPr>
          <p:spPr>
            <a:xfrm>
              <a:off x="2064095" y="1749985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3566CA-110A-5B4A-A048-431F499F8ADB}"/>
                </a:ext>
              </a:extLst>
            </p:cNvPr>
            <p:cNvSpPr/>
            <p:nvPr/>
          </p:nvSpPr>
          <p:spPr>
            <a:xfrm>
              <a:off x="2987661" y="1749985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EAF49F-7C63-CC4B-BA27-56B38A0C2BD1}"/>
                </a:ext>
              </a:extLst>
            </p:cNvPr>
            <p:cNvSpPr/>
            <p:nvPr/>
          </p:nvSpPr>
          <p:spPr>
            <a:xfrm>
              <a:off x="7710994" y="1765106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err="1">
                  <a:solidFill>
                    <a:schemeClr val="tx1"/>
                  </a:solidFill>
                </a:rPr>
                <a:t>h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250A73-F75E-3F40-B634-7962F32C0C03}"/>
                </a:ext>
              </a:extLst>
            </p:cNvPr>
            <p:cNvSpPr/>
            <p:nvPr/>
          </p:nvSpPr>
          <p:spPr>
            <a:xfrm>
              <a:off x="7710994" y="410033"/>
              <a:ext cx="474164" cy="921246"/>
            </a:xfrm>
            <a:prstGeom prst="rect">
              <a:avLst/>
            </a:prstGeom>
            <a:solidFill>
              <a:srgbClr val="CADAF9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</a:rPr>
                <a:t>y</a:t>
              </a:r>
              <a:endParaRPr lang="en-US" sz="2000" i="1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A1051D0-7B53-4542-918A-085239A938DE}"/>
                </a:ext>
              </a:extLst>
            </p:cNvPr>
            <p:cNvSpPr/>
            <p:nvPr/>
          </p:nvSpPr>
          <p:spPr>
            <a:xfrm>
              <a:off x="1122284" y="3135300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E877F4E-5DF3-B847-B342-E58AE97F1905}"/>
                </a:ext>
              </a:extLst>
            </p:cNvPr>
            <p:cNvSpPr/>
            <p:nvPr/>
          </p:nvSpPr>
          <p:spPr>
            <a:xfrm>
              <a:off x="2064095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DA8C62-7498-AF48-8593-79C497A44F3A}"/>
                </a:ext>
              </a:extLst>
            </p:cNvPr>
            <p:cNvSpPr/>
            <p:nvPr/>
          </p:nvSpPr>
          <p:spPr>
            <a:xfrm>
              <a:off x="2987661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527F66A-F145-FF48-A482-CF10E25CC6E9}"/>
                </a:ext>
              </a:extLst>
            </p:cNvPr>
            <p:cNvSpPr/>
            <p:nvPr/>
          </p:nvSpPr>
          <p:spPr>
            <a:xfrm>
              <a:off x="7710994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err="1">
                  <a:solidFill>
                    <a:schemeClr val="tx1"/>
                  </a:solidFill>
                </a:rPr>
                <a:t>x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15DC0CF-8916-A94D-B923-EA8D5314ABCA}"/>
                </a:ext>
              </a:extLst>
            </p:cNvPr>
            <p:cNvCxnSpPr/>
            <p:nvPr/>
          </p:nvCxnSpPr>
          <p:spPr>
            <a:xfrm flipV="1">
              <a:off x="2310065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407E497-E7C1-2042-886A-DD3124AD5243}"/>
                </a:ext>
              </a:extLst>
            </p:cNvPr>
            <p:cNvCxnSpPr/>
            <p:nvPr/>
          </p:nvCxnSpPr>
          <p:spPr>
            <a:xfrm flipV="1">
              <a:off x="3244790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17BB3D9-F691-2C4D-8306-7C1E825BC0DC}"/>
                </a:ext>
              </a:extLst>
            </p:cNvPr>
            <p:cNvCxnSpPr/>
            <p:nvPr/>
          </p:nvCxnSpPr>
          <p:spPr>
            <a:xfrm flipV="1">
              <a:off x="7963239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F3A726-E7C7-F64A-B12A-1BEAA0F497C9}"/>
                </a:ext>
              </a:extLst>
            </p:cNvPr>
            <p:cNvCxnSpPr/>
            <p:nvPr/>
          </p:nvCxnSpPr>
          <p:spPr>
            <a:xfrm flipV="1">
              <a:off x="7963239" y="1353285"/>
              <a:ext cx="0" cy="398565"/>
            </a:xfrm>
            <a:prstGeom prst="straightConnector1">
              <a:avLst/>
            </a:prstGeom>
            <a:ln>
              <a:solidFill>
                <a:srgbClr val="274FA5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B466E47-F79B-734F-B5E0-9BCDEA490D47}"/>
                </a:ext>
              </a:extLst>
            </p:cNvPr>
            <p:cNvCxnSpPr>
              <a:cxnSpLocks/>
            </p:cNvCxnSpPr>
            <p:nvPr/>
          </p:nvCxnSpPr>
          <p:spPr>
            <a:xfrm>
              <a:off x="1596448" y="2271766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8C4ACE1-26B6-7149-A4EC-F110EC7818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8259" y="2271766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48C638D-8432-764F-9792-194FF8362171}"/>
                </a:ext>
              </a:extLst>
            </p:cNvPr>
            <p:cNvCxnSpPr>
              <a:cxnSpLocks/>
            </p:cNvCxnSpPr>
            <p:nvPr/>
          </p:nvCxnSpPr>
          <p:spPr>
            <a:xfrm>
              <a:off x="3461825" y="2263029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ADA322F-B88A-124B-B925-686EAFA45E6A}"/>
                </a:ext>
              </a:extLst>
            </p:cNvPr>
            <p:cNvCxnSpPr>
              <a:cxnSpLocks/>
            </p:cNvCxnSpPr>
            <p:nvPr/>
          </p:nvCxnSpPr>
          <p:spPr>
            <a:xfrm>
              <a:off x="7270050" y="2263029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453D31E-5ACC-3542-9674-0AA4BD9590F6}"/>
                </a:ext>
              </a:extLst>
            </p:cNvPr>
            <p:cNvSpPr txBox="1"/>
            <p:nvPr/>
          </p:nvSpPr>
          <p:spPr>
            <a:xfrm>
              <a:off x="6740587" y="1866609"/>
              <a:ext cx="523395" cy="567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...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AC601F5-44A2-824B-99B6-833903346F5E}"/>
                </a:ext>
              </a:extLst>
            </p:cNvPr>
            <p:cNvSpPr txBox="1"/>
            <p:nvPr/>
          </p:nvSpPr>
          <p:spPr>
            <a:xfrm>
              <a:off x="6741585" y="3174591"/>
              <a:ext cx="747729" cy="56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...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29CB29-86D4-8746-AFCF-341E07A685D6}"/>
                </a:ext>
              </a:extLst>
            </p:cNvPr>
            <p:cNvCxnSpPr/>
            <p:nvPr/>
          </p:nvCxnSpPr>
          <p:spPr>
            <a:xfrm flipV="1">
              <a:off x="4162239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837533D-9D72-EC48-8D8B-3FC5DC0A54DA}"/>
                </a:ext>
              </a:extLst>
            </p:cNvPr>
            <p:cNvSpPr/>
            <p:nvPr/>
          </p:nvSpPr>
          <p:spPr>
            <a:xfrm>
              <a:off x="3919406" y="1763324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4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650E660-98AB-654B-9152-42A521DD2992}"/>
                </a:ext>
              </a:extLst>
            </p:cNvPr>
            <p:cNvSpPr/>
            <p:nvPr/>
          </p:nvSpPr>
          <p:spPr>
            <a:xfrm>
              <a:off x="4861217" y="1748203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5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9F7E262-B02D-D845-97AB-49CE2926D5AD}"/>
                </a:ext>
              </a:extLst>
            </p:cNvPr>
            <p:cNvSpPr/>
            <p:nvPr/>
          </p:nvSpPr>
          <p:spPr>
            <a:xfrm>
              <a:off x="5784783" y="1748203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6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663E296-8205-1A49-BF05-83363DDFD450}"/>
                </a:ext>
              </a:extLst>
            </p:cNvPr>
            <p:cNvSpPr/>
            <p:nvPr/>
          </p:nvSpPr>
          <p:spPr>
            <a:xfrm>
              <a:off x="3919406" y="3133518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4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2929F3B-0094-074B-AD26-84873A231BD8}"/>
                </a:ext>
              </a:extLst>
            </p:cNvPr>
            <p:cNvSpPr/>
            <p:nvPr/>
          </p:nvSpPr>
          <p:spPr>
            <a:xfrm>
              <a:off x="4861217" y="3118397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5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ADAEE5B-C38A-9849-B098-6D24187D10AF}"/>
                </a:ext>
              </a:extLst>
            </p:cNvPr>
            <p:cNvSpPr/>
            <p:nvPr/>
          </p:nvSpPr>
          <p:spPr>
            <a:xfrm>
              <a:off x="5784783" y="3118397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6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32275EC-B46E-544A-AF70-9815E70DDAE2}"/>
                </a:ext>
              </a:extLst>
            </p:cNvPr>
            <p:cNvCxnSpPr/>
            <p:nvPr/>
          </p:nvCxnSpPr>
          <p:spPr>
            <a:xfrm flipV="1">
              <a:off x="5107187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D4127A3-44EA-0842-A561-CA2CCAB81B65}"/>
                </a:ext>
              </a:extLst>
            </p:cNvPr>
            <p:cNvCxnSpPr/>
            <p:nvPr/>
          </p:nvCxnSpPr>
          <p:spPr>
            <a:xfrm flipV="1">
              <a:off x="6041912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E29CD60-8876-7C4F-A562-65FD67405344}"/>
                </a:ext>
              </a:extLst>
            </p:cNvPr>
            <p:cNvCxnSpPr>
              <a:cxnSpLocks/>
            </p:cNvCxnSpPr>
            <p:nvPr/>
          </p:nvCxnSpPr>
          <p:spPr>
            <a:xfrm>
              <a:off x="4393570" y="2269984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49D4CDF-E081-9247-998C-EF4E42E1DC34}"/>
                </a:ext>
              </a:extLst>
            </p:cNvPr>
            <p:cNvCxnSpPr>
              <a:cxnSpLocks/>
            </p:cNvCxnSpPr>
            <p:nvPr/>
          </p:nvCxnSpPr>
          <p:spPr>
            <a:xfrm>
              <a:off x="5335381" y="2269984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0BDBAE6-0746-034A-A297-9909DEC7EFAD}"/>
                </a:ext>
              </a:extLst>
            </p:cNvPr>
            <p:cNvCxnSpPr>
              <a:cxnSpLocks/>
            </p:cNvCxnSpPr>
            <p:nvPr/>
          </p:nvCxnSpPr>
          <p:spPr>
            <a:xfrm>
              <a:off x="6258947" y="2261247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C1942C3B-5013-4749-B3DA-77A2C4DAAC14}"/>
              </a:ext>
            </a:extLst>
          </p:cNvPr>
          <p:cNvSpPr/>
          <p:nvPr/>
        </p:nvSpPr>
        <p:spPr>
          <a:xfrm>
            <a:off x="2155676" y="323733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Temporal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RNN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Predictor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93511-06AB-6144-86AF-2C51F25B5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708" y="3671135"/>
            <a:ext cx="8064896" cy="114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D0A840-F3B9-E745-AFE2-EC3EAA9FA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915" y="3940451"/>
            <a:ext cx="660915" cy="6609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5D387B-437B-C34E-80B1-2A042B985BBC}"/>
              </a:ext>
            </a:extLst>
          </p:cNvPr>
          <p:cNvGrpSpPr/>
          <p:nvPr/>
        </p:nvGrpSpPr>
        <p:grpSpPr>
          <a:xfrm>
            <a:off x="1475656" y="4081620"/>
            <a:ext cx="6264696" cy="382242"/>
            <a:chOff x="1475656" y="4081620"/>
            <a:chExt cx="6264696" cy="3822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028BC7-63B4-DC48-BE22-A91ECE7B5409}"/>
                </a:ext>
              </a:extLst>
            </p:cNvPr>
            <p:cNvSpPr/>
            <p:nvPr/>
          </p:nvSpPr>
          <p:spPr>
            <a:xfrm>
              <a:off x="1475656" y="4085284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D5E690-F5B0-EF4A-B75C-799B85127AAD}"/>
                </a:ext>
              </a:extLst>
            </p:cNvPr>
            <p:cNvSpPr/>
            <p:nvPr/>
          </p:nvSpPr>
          <p:spPr>
            <a:xfrm>
              <a:off x="2371848" y="4085284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6128844-9ACD-674F-BAF1-2013E3159C10}"/>
                </a:ext>
              </a:extLst>
            </p:cNvPr>
            <p:cNvSpPr/>
            <p:nvPr/>
          </p:nvSpPr>
          <p:spPr>
            <a:xfrm>
              <a:off x="3192891" y="4085284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CD4DDC-C620-2A45-8922-87505CE6E608}"/>
                </a:ext>
              </a:extLst>
            </p:cNvPr>
            <p:cNvSpPr/>
            <p:nvPr/>
          </p:nvSpPr>
          <p:spPr>
            <a:xfrm>
              <a:off x="4078901" y="4081621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4937224-2F42-A246-ACAA-0DF73651BD2F}"/>
                </a:ext>
              </a:extLst>
            </p:cNvPr>
            <p:cNvSpPr/>
            <p:nvPr/>
          </p:nvSpPr>
          <p:spPr>
            <a:xfrm>
              <a:off x="4932040" y="4081621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68D8DDE-2E57-9C4F-B2D6-0ECCC2A43008}"/>
                </a:ext>
              </a:extLst>
            </p:cNvPr>
            <p:cNvSpPr/>
            <p:nvPr/>
          </p:nvSpPr>
          <p:spPr>
            <a:xfrm>
              <a:off x="5796136" y="4081621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48AFDBA-B902-4145-9AD6-58A000CB7D31}"/>
                </a:ext>
              </a:extLst>
            </p:cNvPr>
            <p:cNvSpPr/>
            <p:nvPr/>
          </p:nvSpPr>
          <p:spPr>
            <a:xfrm>
              <a:off x="7596336" y="4081620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755B7515-BB70-4E4A-8AA5-E0DBA6DE0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077" y="3940450"/>
            <a:ext cx="660915" cy="6609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42C5070-3BD4-BB41-A3A1-509E2FE35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898" y="3935217"/>
            <a:ext cx="660915" cy="660915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545C453E-8A92-EA4D-B309-A8CACA22814C}"/>
              </a:ext>
            </a:extLst>
          </p:cNvPr>
          <p:cNvGrpSpPr/>
          <p:nvPr/>
        </p:nvGrpSpPr>
        <p:grpSpPr>
          <a:xfrm>
            <a:off x="1475656" y="4523333"/>
            <a:ext cx="6264696" cy="382242"/>
            <a:chOff x="1475656" y="4081620"/>
            <a:chExt cx="6264696" cy="38224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25BB4AE-5870-164D-B5F7-1A4DA97016C7}"/>
                </a:ext>
              </a:extLst>
            </p:cNvPr>
            <p:cNvSpPr/>
            <p:nvPr/>
          </p:nvSpPr>
          <p:spPr>
            <a:xfrm>
              <a:off x="1475656" y="4085284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1ED00C6-F42B-0F4F-860A-4C44326A1CED}"/>
                </a:ext>
              </a:extLst>
            </p:cNvPr>
            <p:cNvSpPr/>
            <p:nvPr/>
          </p:nvSpPr>
          <p:spPr>
            <a:xfrm>
              <a:off x="2371848" y="4085284"/>
              <a:ext cx="144016" cy="378578"/>
            </a:xfrm>
            <a:prstGeom prst="rect">
              <a:avLst/>
            </a:prstGeom>
            <a:solidFill>
              <a:srgbClr val="0070C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94ADBC0-0909-4243-947F-152DA9D22F14}"/>
                </a:ext>
              </a:extLst>
            </p:cNvPr>
            <p:cNvSpPr/>
            <p:nvPr/>
          </p:nvSpPr>
          <p:spPr>
            <a:xfrm>
              <a:off x="3192891" y="4085284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7973F19-05E2-224F-8B32-80EF3C7D5BC5}"/>
                </a:ext>
              </a:extLst>
            </p:cNvPr>
            <p:cNvSpPr/>
            <p:nvPr/>
          </p:nvSpPr>
          <p:spPr>
            <a:xfrm>
              <a:off x="4078901" y="4081621"/>
              <a:ext cx="144016" cy="378578"/>
            </a:xfrm>
            <a:prstGeom prst="rect">
              <a:avLst/>
            </a:prstGeom>
            <a:solidFill>
              <a:srgbClr val="0070C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8229A2D-A9E6-844C-B405-EE61F218BF0A}"/>
                </a:ext>
              </a:extLst>
            </p:cNvPr>
            <p:cNvSpPr/>
            <p:nvPr/>
          </p:nvSpPr>
          <p:spPr>
            <a:xfrm>
              <a:off x="4932040" y="4081621"/>
              <a:ext cx="144016" cy="378578"/>
            </a:xfrm>
            <a:prstGeom prst="rect">
              <a:avLst/>
            </a:prstGeom>
            <a:solidFill>
              <a:srgbClr val="0070C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BCED6AE-A01E-CB47-A8F1-C19B1E7FE96A}"/>
                </a:ext>
              </a:extLst>
            </p:cNvPr>
            <p:cNvSpPr/>
            <p:nvPr/>
          </p:nvSpPr>
          <p:spPr>
            <a:xfrm>
              <a:off x="5796136" y="4081621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1AEA754-A9C1-9747-9EA8-29226F112CC7}"/>
                </a:ext>
              </a:extLst>
            </p:cNvPr>
            <p:cNvSpPr/>
            <p:nvPr/>
          </p:nvSpPr>
          <p:spPr>
            <a:xfrm>
              <a:off x="7596336" y="4081620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BE5FB247-ECEF-3141-88C8-1F4FE3998D0F}"/>
              </a:ext>
            </a:extLst>
          </p:cNvPr>
          <p:cNvSpPr/>
          <p:nvPr/>
        </p:nvSpPr>
        <p:spPr>
          <a:xfrm>
            <a:off x="7884368" y="472370"/>
            <a:ext cx="144016" cy="37857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85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39 L -0.03541 -0.19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4 L -0.03541 -0.1939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Problem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r>
              <a:rPr lang="en-US" altLang="zh-CN" sz="3000" dirty="0"/>
              <a:t>Data</a:t>
            </a:r>
            <a:r>
              <a:rPr lang="zh-CN" altLang="en-US" sz="3000" dirty="0"/>
              <a:t> </a:t>
            </a:r>
            <a:r>
              <a:rPr lang="en-US" altLang="zh-CN" sz="3000" dirty="0"/>
              <a:t>Collection</a:t>
            </a:r>
            <a:r>
              <a:rPr lang="zh-CN" altLang="en-US" sz="3000" dirty="0"/>
              <a:t> </a:t>
            </a:r>
            <a:r>
              <a:rPr lang="en-US" altLang="zh-CN" sz="3000" dirty="0"/>
              <a:t>and</a:t>
            </a:r>
            <a:r>
              <a:rPr lang="zh-CN" altLang="en-US" sz="3000" dirty="0"/>
              <a:t> </a:t>
            </a:r>
            <a:r>
              <a:rPr lang="en-US" altLang="zh-CN" sz="3000" dirty="0"/>
              <a:t>Preparation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News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Feature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Extraction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Temporal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Prediction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8922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Data</a:t>
            </a:r>
            <a:r>
              <a:rPr lang="zh-CN" altLang="en-US" sz="4800" dirty="0"/>
              <a:t> </a:t>
            </a:r>
            <a:r>
              <a:rPr lang="en-US" altLang="zh-CN" sz="4800" dirty="0"/>
              <a:t>Collection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82325D-B70A-5548-87BE-2F0D15C19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4869160"/>
            <a:ext cx="8064896" cy="114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5C03A-6C3C-554E-B13B-9484B64D9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783" y="5138476"/>
            <a:ext cx="660915" cy="660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23DD04-A022-CE40-907F-621F02BD4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945" y="5138475"/>
            <a:ext cx="660915" cy="6609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B8A3F4-A207-6E46-9363-2462C4435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766" y="5133242"/>
            <a:ext cx="660915" cy="660915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6347D2D-C7B8-374C-9953-96A81420D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collect</a:t>
            </a:r>
            <a:r>
              <a:rPr lang="zh-CN" altLang="en-US" dirty="0"/>
              <a:t> </a:t>
            </a:r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Twitter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</a:p>
          <a:p>
            <a:r>
              <a:rPr lang="en-US" altLang="zh-CN" sz="2800" dirty="0"/>
              <a:t>Other</a:t>
            </a:r>
            <a:r>
              <a:rPr lang="zh-CN" altLang="en-US" sz="2800" dirty="0"/>
              <a:t> </a:t>
            </a:r>
            <a:r>
              <a:rPr lang="en-US" altLang="zh-CN" sz="2800" dirty="0"/>
              <a:t>paid</a:t>
            </a:r>
            <a:r>
              <a:rPr lang="zh-CN" altLang="en-US" sz="2800" dirty="0"/>
              <a:t> </a:t>
            </a:r>
            <a:r>
              <a:rPr lang="en-US" altLang="zh-CN" sz="2800" dirty="0"/>
              <a:t>services</a:t>
            </a:r>
            <a:r>
              <a:rPr lang="zh-CN" altLang="en-US" sz="2800" dirty="0"/>
              <a:t> </a:t>
            </a:r>
            <a:r>
              <a:rPr lang="en-US" altLang="zh-CN" sz="2800" dirty="0"/>
              <a:t>can</a:t>
            </a:r>
            <a:r>
              <a:rPr lang="zh-CN" altLang="en-US" sz="2800" dirty="0"/>
              <a:t> </a:t>
            </a:r>
            <a:r>
              <a:rPr lang="en-US" altLang="zh-CN" sz="2800" dirty="0"/>
              <a:t>be</a:t>
            </a:r>
            <a:r>
              <a:rPr lang="zh-CN" altLang="en-US" sz="2800" dirty="0"/>
              <a:t> </a:t>
            </a:r>
            <a:r>
              <a:rPr lang="en-US" altLang="zh-CN" sz="2800" dirty="0"/>
              <a:t>used</a:t>
            </a:r>
            <a:r>
              <a:rPr lang="zh-CN" altLang="en-US" sz="2800" dirty="0"/>
              <a:t> </a:t>
            </a:r>
            <a:r>
              <a:rPr lang="en-US" altLang="zh-CN" sz="2800" dirty="0"/>
              <a:t>such</a:t>
            </a:r>
            <a:r>
              <a:rPr lang="zh-CN" altLang="en-US" sz="2800" dirty="0"/>
              <a:t> </a:t>
            </a:r>
            <a:r>
              <a:rPr lang="en-US" altLang="zh-CN" sz="2800" dirty="0"/>
              <a:t>as</a:t>
            </a:r>
            <a:r>
              <a:rPr lang="zh-CN" altLang="en-US" sz="2800" dirty="0"/>
              <a:t> </a:t>
            </a:r>
            <a:r>
              <a:rPr lang="en-US" altLang="zh-CN" sz="2800" dirty="0"/>
              <a:t>news from Factiva (</a:t>
            </a:r>
            <a:r>
              <a:rPr lang="en-US" altLang="zh-CN" sz="2800" dirty="0">
                <a:hlinkClick r:id="rId5"/>
              </a:rPr>
              <a:t>https://professional.dowjones.com/factiva/</a:t>
            </a:r>
            <a:r>
              <a:rPr lang="en-US" altLang="zh-CN" sz="2800" dirty="0"/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2E23A63-E072-384F-91AB-8C00A7407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5140138"/>
            <a:ext cx="660915" cy="66091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3C239F-480B-1F4E-95BA-D6C9AEB3C6F4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8142818" y="4659177"/>
            <a:ext cx="0" cy="4809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C442705-7902-A84A-84C6-5A05413BD56E}"/>
              </a:ext>
            </a:extLst>
          </p:cNvPr>
          <p:cNvCxnSpPr>
            <a:cxnSpLocks/>
          </p:cNvCxnSpPr>
          <p:nvPr/>
        </p:nvCxnSpPr>
        <p:spPr>
          <a:xfrm>
            <a:off x="5652120" y="4659177"/>
            <a:ext cx="0" cy="4809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7931520-4F41-084A-9AE7-FC0B4F18B216}"/>
              </a:ext>
            </a:extLst>
          </p:cNvPr>
          <p:cNvSpPr/>
          <p:nvPr/>
        </p:nvSpPr>
        <p:spPr>
          <a:xfrm>
            <a:off x="8156705" y="4385244"/>
            <a:ext cx="75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now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5A4CC2-0B44-8D44-B00D-42E8ACD1F7E3}"/>
              </a:ext>
            </a:extLst>
          </p:cNvPr>
          <p:cNvSpPr/>
          <p:nvPr/>
        </p:nvSpPr>
        <p:spPr>
          <a:xfrm>
            <a:off x="6304227" y="4638327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week</a:t>
            </a:r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0FBDEB0-80E6-E141-9AE2-680708585352}"/>
              </a:ext>
            </a:extLst>
          </p:cNvPr>
          <p:cNvCxnSpPr>
            <a:cxnSpLocks/>
          </p:cNvCxnSpPr>
          <p:nvPr/>
        </p:nvCxnSpPr>
        <p:spPr>
          <a:xfrm flipH="1">
            <a:off x="5652120" y="4869159"/>
            <a:ext cx="660915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C0A889D-6C10-8E4C-A714-08F6282CFD7D}"/>
              </a:ext>
            </a:extLst>
          </p:cNvPr>
          <p:cNvCxnSpPr>
            <a:cxnSpLocks/>
          </p:cNvCxnSpPr>
          <p:nvPr/>
        </p:nvCxnSpPr>
        <p:spPr>
          <a:xfrm>
            <a:off x="7465122" y="4869159"/>
            <a:ext cx="642257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6FD7748-D387-5946-A96D-6E89D970FD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3861048"/>
            <a:ext cx="3383235" cy="7539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CAF1865-C4BE-EA47-AA4C-4C0033DB16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800576"/>
            <a:ext cx="2911794" cy="64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6432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Data</a:t>
            </a:r>
            <a:r>
              <a:rPr lang="zh-CN" altLang="en-US" sz="4800" dirty="0"/>
              <a:t> </a:t>
            </a:r>
            <a:r>
              <a:rPr lang="en-US" altLang="zh-CN" sz="4800" dirty="0"/>
              <a:t>Collection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181A21-785E-6847-A0CE-1D5468E38772}"/>
              </a:ext>
            </a:extLst>
          </p:cNvPr>
          <p:cNvSpPr/>
          <p:nvPr/>
        </p:nvSpPr>
        <p:spPr>
          <a:xfrm>
            <a:off x="1808820" y="6140556"/>
            <a:ext cx="5526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https://pypi.org/project/GetOldTweets3/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A8C5B-C998-D04C-8DBC-0B93BA5B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20" y="1723915"/>
            <a:ext cx="7812360" cy="44337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7F9C1D-2A2D-A445-8097-09913FD78E9F}"/>
              </a:ext>
            </a:extLst>
          </p:cNvPr>
          <p:cNvCxnSpPr>
            <a:cxnSpLocks/>
          </p:cNvCxnSpPr>
          <p:nvPr/>
        </p:nvCxnSpPr>
        <p:spPr>
          <a:xfrm>
            <a:off x="827584" y="4869160"/>
            <a:ext cx="669674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20B770-88B5-6D42-ABB8-A25733D40C3B}"/>
              </a:ext>
            </a:extLst>
          </p:cNvPr>
          <p:cNvCxnSpPr>
            <a:cxnSpLocks/>
          </p:cNvCxnSpPr>
          <p:nvPr/>
        </p:nvCxnSpPr>
        <p:spPr>
          <a:xfrm>
            <a:off x="4427984" y="5373216"/>
            <a:ext cx="280831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8BBA17-27B7-B843-A1E3-C3A8AEF38462}"/>
              </a:ext>
            </a:extLst>
          </p:cNvPr>
          <p:cNvCxnSpPr>
            <a:cxnSpLocks/>
          </p:cNvCxnSpPr>
          <p:nvPr/>
        </p:nvCxnSpPr>
        <p:spPr>
          <a:xfrm>
            <a:off x="5580112" y="5589240"/>
            <a:ext cx="280831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B59E38-5190-7B44-8796-1486D8AE5E57}"/>
              </a:ext>
            </a:extLst>
          </p:cNvPr>
          <p:cNvCxnSpPr>
            <a:cxnSpLocks/>
          </p:cNvCxnSpPr>
          <p:nvPr/>
        </p:nvCxnSpPr>
        <p:spPr>
          <a:xfrm>
            <a:off x="3995936" y="5805264"/>
            <a:ext cx="43204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95069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Data</a:t>
            </a:r>
            <a:r>
              <a:rPr lang="zh-CN" altLang="en-US" sz="4800" dirty="0"/>
              <a:t> </a:t>
            </a:r>
            <a:r>
              <a:rPr lang="en-US" altLang="zh-CN" sz="4800" dirty="0"/>
              <a:t>Collection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Attempt:</a:t>
            </a:r>
            <a:r>
              <a:rPr lang="zh-CN" altLang="en-US" dirty="0"/>
              <a:t> </a:t>
            </a:r>
            <a:r>
              <a:rPr lang="en-US" altLang="zh-CN" dirty="0"/>
              <a:t>Crawling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tweets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company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name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Apple)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stock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symbol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APPL)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Colloquial language and slangs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Everyone</a:t>
            </a:r>
            <a:r>
              <a:rPr lang="zh-CN" altLang="en-US" sz="2800" dirty="0"/>
              <a:t> </a:t>
            </a:r>
            <a:r>
              <a:rPr lang="en-US" altLang="zh-CN" sz="2800" dirty="0"/>
              <a:t>can</a:t>
            </a:r>
            <a:r>
              <a:rPr lang="zh-CN" altLang="en-US" sz="2800" dirty="0"/>
              <a:t> </a:t>
            </a:r>
            <a:r>
              <a:rPr lang="en-US" altLang="zh-CN" sz="2800" dirty="0"/>
              <a:t>comment,</a:t>
            </a:r>
            <a:r>
              <a:rPr lang="zh-CN" altLang="en-US" sz="2800" dirty="0"/>
              <a:t> </a:t>
            </a:r>
            <a:r>
              <a:rPr lang="en-US" altLang="zh-CN" sz="2800" dirty="0"/>
              <a:t>questionable</a:t>
            </a:r>
            <a:r>
              <a:rPr lang="zh-CN" altLang="en-US" sz="2800" dirty="0"/>
              <a:t> </a:t>
            </a:r>
            <a:r>
              <a:rPr lang="en-US" altLang="zh-CN" sz="2800" dirty="0"/>
              <a:t>credibility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7EA37E-A8A6-A044-8467-BFDFCDFF4BA1}"/>
              </a:ext>
            </a:extLst>
          </p:cNvPr>
          <p:cNvGrpSpPr/>
          <p:nvPr/>
        </p:nvGrpSpPr>
        <p:grpSpPr>
          <a:xfrm rot="19800000">
            <a:off x="5565335" y="3556157"/>
            <a:ext cx="2592288" cy="635492"/>
            <a:chOff x="3059832" y="3933056"/>
            <a:chExt cx="2592288" cy="6354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8DD988-82A5-9749-A7D4-EA7488981EFA}"/>
                </a:ext>
              </a:extLst>
            </p:cNvPr>
            <p:cNvSpPr/>
            <p:nvPr/>
          </p:nvSpPr>
          <p:spPr>
            <a:xfrm>
              <a:off x="3333980" y="4017646"/>
              <a:ext cx="2142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Very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Noisy!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AB8005-75BC-EF43-AB40-45EE6064DC3A}"/>
                </a:ext>
              </a:extLst>
            </p:cNvPr>
            <p:cNvSpPr/>
            <p:nvPr/>
          </p:nvSpPr>
          <p:spPr>
            <a:xfrm>
              <a:off x="3059832" y="3933056"/>
              <a:ext cx="2592288" cy="635492"/>
            </a:xfrm>
            <a:prstGeom prst="rect">
              <a:avLst/>
            </a:prstGeom>
            <a:ln w="76200"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1F6280F-75C7-8047-B1D8-AB9C75EB2124}"/>
              </a:ext>
            </a:extLst>
          </p:cNvPr>
          <p:cNvSpPr/>
          <p:nvPr/>
        </p:nvSpPr>
        <p:spPr>
          <a:xfrm>
            <a:off x="1324861" y="5274646"/>
            <a:ext cx="6494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Trained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</a:rPr>
              <a:t>models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</a:rPr>
              <a:t>are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</a:rPr>
              <a:t>not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2049086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/>
              <a:t>Problem</a:t>
            </a:r>
            <a:r>
              <a:rPr lang="zh-CN" altLang="en-US" sz="3000" dirty="0"/>
              <a:t> </a:t>
            </a:r>
            <a:r>
              <a:rPr lang="en-US" altLang="zh-CN" sz="3000" dirty="0"/>
              <a:t>Motivations</a:t>
            </a:r>
          </a:p>
          <a:p>
            <a:r>
              <a:rPr lang="en-US" altLang="zh-CN" sz="3000" dirty="0"/>
              <a:t>Approach</a:t>
            </a:r>
            <a:r>
              <a:rPr lang="zh-CN" altLang="en-US" sz="3000" dirty="0"/>
              <a:t> </a:t>
            </a:r>
            <a:r>
              <a:rPr lang="en-US" altLang="zh-CN" sz="3000" dirty="0"/>
              <a:t>Overview</a:t>
            </a:r>
          </a:p>
          <a:p>
            <a:r>
              <a:rPr lang="en-US" altLang="zh-CN" sz="3000" dirty="0"/>
              <a:t>Data</a:t>
            </a:r>
            <a:r>
              <a:rPr lang="zh-CN" altLang="en-US" sz="3000" dirty="0"/>
              <a:t> </a:t>
            </a:r>
            <a:r>
              <a:rPr lang="en-US" altLang="zh-CN" sz="3000" dirty="0"/>
              <a:t>Collection</a:t>
            </a:r>
            <a:r>
              <a:rPr lang="zh-CN" altLang="en-US" sz="3000" dirty="0"/>
              <a:t> </a:t>
            </a:r>
            <a:r>
              <a:rPr lang="en-US" altLang="zh-CN" sz="3000" dirty="0"/>
              <a:t>and</a:t>
            </a:r>
            <a:r>
              <a:rPr lang="zh-CN" altLang="en-US" sz="3000" dirty="0"/>
              <a:t> </a:t>
            </a:r>
            <a:r>
              <a:rPr lang="en-US" altLang="zh-CN" sz="3000" dirty="0"/>
              <a:t>Preparation</a:t>
            </a:r>
          </a:p>
          <a:p>
            <a:r>
              <a:rPr lang="en-US" altLang="zh-CN" sz="3000" dirty="0"/>
              <a:t>Model</a:t>
            </a:r>
            <a:r>
              <a:rPr lang="zh-CN" altLang="en-US" sz="3000" dirty="0"/>
              <a:t> </a:t>
            </a:r>
            <a:r>
              <a:rPr lang="en-US" altLang="zh-CN" sz="3000" dirty="0"/>
              <a:t>for</a:t>
            </a:r>
            <a:r>
              <a:rPr lang="zh-CN" altLang="en-US" sz="3000" dirty="0"/>
              <a:t> </a:t>
            </a:r>
            <a:r>
              <a:rPr lang="en-US" altLang="zh-CN" sz="3000" dirty="0"/>
              <a:t>News</a:t>
            </a:r>
            <a:r>
              <a:rPr lang="zh-CN" altLang="en-US" sz="3000" dirty="0"/>
              <a:t> </a:t>
            </a:r>
            <a:r>
              <a:rPr lang="en-US" altLang="zh-CN" sz="3000" dirty="0"/>
              <a:t>Feature</a:t>
            </a:r>
            <a:r>
              <a:rPr lang="zh-CN" altLang="en-US" sz="3000" dirty="0"/>
              <a:t> </a:t>
            </a:r>
            <a:r>
              <a:rPr lang="en-US" altLang="zh-CN" sz="3000" dirty="0"/>
              <a:t>Extraction</a:t>
            </a:r>
          </a:p>
          <a:p>
            <a:r>
              <a:rPr lang="en-US" altLang="zh-CN" sz="3000" dirty="0"/>
              <a:t>Model</a:t>
            </a:r>
            <a:r>
              <a:rPr lang="zh-CN" altLang="en-US" sz="3000" dirty="0"/>
              <a:t> </a:t>
            </a:r>
            <a:r>
              <a:rPr lang="en-US" altLang="zh-CN" sz="3000" dirty="0"/>
              <a:t>for</a:t>
            </a:r>
            <a:r>
              <a:rPr lang="zh-CN" altLang="en-US" sz="3000" dirty="0"/>
              <a:t> </a:t>
            </a:r>
            <a:r>
              <a:rPr lang="en-US" altLang="zh-CN" sz="3000" dirty="0"/>
              <a:t>Temporal</a:t>
            </a:r>
            <a:r>
              <a:rPr lang="zh-CN" altLang="en-US" sz="3000" dirty="0"/>
              <a:t> </a:t>
            </a:r>
            <a:r>
              <a:rPr lang="en-US" altLang="zh-CN" sz="3000" dirty="0"/>
              <a:t>Prediction</a:t>
            </a:r>
          </a:p>
          <a:p>
            <a:r>
              <a:rPr lang="en-US" altLang="zh-CN" sz="3000" dirty="0"/>
              <a:t>Results</a:t>
            </a:r>
            <a:r>
              <a:rPr lang="zh-CN" altLang="en-US" sz="3000" dirty="0"/>
              <a:t> </a:t>
            </a:r>
            <a:r>
              <a:rPr lang="en-US" altLang="zh-CN" sz="3000" dirty="0"/>
              <a:t>and</a:t>
            </a:r>
            <a:r>
              <a:rPr lang="zh-CN" altLang="en-US" sz="3000" dirty="0"/>
              <a:t> </a:t>
            </a:r>
            <a:r>
              <a:rPr lang="en-US" altLang="zh-CN" sz="3000" dirty="0"/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734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Data</a:t>
            </a:r>
            <a:r>
              <a:rPr lang="zh-CN" altLang="en-US" sz="4800" dirty="0"/>
              <a:t> </a:t>
            </a:r>
            <a:r>
              <a:rPr lang="en-US" altLang="zh-CN" sz="4800" dirty="0"/>
              <a:t>Collection</a:t>
            </a:r>
            <a:endParaRPr lang="en-US" sz="4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Crawling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official</a:t>
            </a:r>
            <a:r>
              <a:rPr lang="zh-CN" altLang="en-US" dirty="0"/>
              <a:t> </a:t>
            </a:r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accounts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credible</a:t>
            </a:r>
            <a:r>
              <a:rPr lang="zh-CN" altLang="en-US" dirty="0"/>
              <a:t> </a:t>
            </a:r>
            <a:r>
              <a:rPr lang="en-US" altLang="zh-CN" dirty="0"/>
              <a:t>investors</a:t>
            </a:r>
            <a:endParaRPr lang="en-US" altLang="zh-CN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35D36-15F9-7946-B39E-29B7434460D8}"/>
              </a:ext>
            </a:extLst>
          </p:cNvPr>
          <p:cNvSpPr/>
          <p:nvPr/>
        </p:nvSpPr>
        <p:spPr>
          <a:xfrm>
            <a:off x="3481461" y="2844225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Examples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D42EE16-FB24-E743-9D0E-FCF309653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928982"/>
              </p:ext>
            </p:extLst>
          </p:nvPr>
        </p:nvGraphicFramePr>
        <p:xfrm>
          <a:off x="260114" y="3429000"/>
          <a:ext cx="8632366" cy="31090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16183">
                  <a:extLst>
                    <a:ext uri="{9D8B030D-6E8A-4147-A177-3AD203B41FA5}">
                      <a16:colId xmlns:a16="http://schemas.microsoft.com/office/drawing/2014/main" val="3243677675"/>
                    </a:ext>
                  </a:extLst>
                </a:gridCol>
                <a:gridCol w="4316183">
                  <a:extLst>
                    <a:ext uri="{9D8B030D-6E8A-4147-A177-3AD203B41FA5}">
                      <a16:colId xmlns:a16="http://schemas.microsoft.com/office/drawing/2014/main" val="3309930447"/>
                    </a:ext>
                  </a:extLst>
                </a:gridCol>
              </a:tblGrid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Top-10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News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Accounts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Top-10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Investor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Accounts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1324757870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CNN Breaking News — @</a:t>
                      </a:r>
                      <a:r>
                        <a:rPr lang="en-US" sz="1400" dirty="0" err="1"/>
                        <a:t>cnnbrk</a:t>
                      </a:r>
                      <a:r>
                        <a:rPr lang="en-US" sz="1400" dirty="0"/>
                        <a:t> (55.4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Downtown Josh </a:t>
                      </a:r>
                      <a:r>
                        <a:rPr lang="en-US" sz="1400" dirty="0" err="1"/>
                        <a:t>Brown@ReformedBroker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1286477894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The New York Times — @</a:t>
                      </a:r>
                      <a:r>
                        <a:rPr lang="en-US" sz="1400" dirty="0" err="1"/>
                        <a:t>nytimes</a:t>
                      </a:r>
                      <a:r>
                        <a:rPr lang="en-US" sz="1400" dirty="0"/>
                        <a:t> (43.6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Joe </a:t>
                      </a:r>
                      <a:r>
                        <a:rPr lang="en-US" sz="1400" dirty="0" err="1"/>
                        <a:t>Weisenthal@TheStalwart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1250080549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CNN — @</a:t>
                      </a:r>
                      <a:r>
                        <a:rPr lang="en-US" sz="1400" dirty="0" err="1"/>
                        <a:t>cnn</a:t>
                      </a:r>
                      <a:r>
                        <a:rPr lang="en-US" sz="1400" dirty="0"/>
                        <a:t> (42.1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Vitalik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Buterin@VitalikButerin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4193959315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BBC Breaking News — @</a:t>
                      </a:r>
                      <a:r>
                        <a:rPr lang="en-US" sz="1400" dirty="0" err="1"/>
                        <a:t>bbcbreaking</a:t>
                      </a:r>
                      <a:r>
                        <a:rPr lang="en-US" sz="1400" dirty="0"/>
                        <a:t> (40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Charlie </a:t>
                      </a:r>
                      <a:r>
                        <a:rPr lang="en-US" sz="1400" dirty="0" err="1"/>
                        <a:t>Lee@satoshilite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3699367152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BBC World — @</a:t>
                      </a:r>
                      <a:r>
                        <a:rPr lang="en-US" sz="1400" dirty="0" err="1"/>
                        <a:t>bbcworld</a:t>
                      </a:r>
                      <a:r>
                        <a:rPr lang="en-US" sz="1400" dirty="0"/>
                        <a:t> (25.3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Barry </a:t>
                      </a:r>
                      <a:r>
                        <a:rPr lang="en-US" sz="1400" dirty="0" err="1"/>
                        <a:t>Ritholtz@ritholtz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4167878978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The Economist — @</a:t>
                      </a:r>
                      <a:r>
                        <a:rPr lang="en-US" sz="1400" dirty="0" err="1"/>
                        <a:t>theeconomist</a:t>
                      </a:r>
                      <a:r>
                        <a:rPr lang="en-US" sz="1400" dirty="0"/>
                        <a:t> (23.8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Wu-Tang </a:t>
                      </a:r>
                      <a:r>
                        <a:rPr lang="en-US" sz="1400" dirty="0" err="1"/>
                        <a:t>Financial@Wu_Tang_Finance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1205936755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Reuters Top News — @</a:t>
                      </a:r>
                      <a:r>
                        <a:rPr lang="en-US" sz="1400" dirty="0" err="1"/>
                        <a:t>reuters</a:t>
                      </a:r>
                      <a:r>
                        <a:rPr lang="en-US" sz="1400" dirty="0"/>
                        <a:t> (20.5</a:t>
                      </a:r>
                      <a:r>
                        <a:rPr lang="en-US" altLang="zh-CN" sz="1400" dirty="0"/>
                        <a:t>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sz="1400" dirty="0"/>
                        <a:t>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StockCats@StockCats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3847683335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The Wall Street Journal — @</a:t>
                      </a:r>
                      <a:r>
                        <a:rPr lang="en-US" sz="1400" dirty="0" err="1"/>
                        <a:t>wsj</a:t>
                      </a:r>
                      <a:r>
                        <a:rPr lang="en-US" sz="1400" dirty="0"/>
                        <a:t> (16.7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Rudy </a:t>
                      </a:r>
                      <a:r>
                        <a:rPr lang="en-US" sz="1400" dirty="0" err="1"/>
                        <a:t>Havenstein@RudyHavenstein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1094270144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 — @time (16.1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Liz Ann </a:t>
                      </a:r>
                      <a:r>
                        <a:rPr lang="en-US" sz="1400" dirty="0" err="1"/>
                        <a:t>Sonders@LizAnnSonders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56554301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ABC News — @</a:t>
                      </a:r>
                      <a:r>
                        <a:rPr lang="en-US" sz="1400" dirty="0" err="1"/>
                        <a:t>abc</a:t>
                      </a:r>
                      <a:r>
                        <a:rPr lang="en-US" sz="1400" dirty="0"/>
                        <a:t> (14.4</a:t>
                      </a:r>
                      <a:r>
                        <a:rPr lang="en-US" altLang="zh-CN" sz="1400" dirty="0"/>
                        <a:t>M</a:t>
                      </a:r>
                      <a:r>
                        <a:rPr lang="en-US" sz="1400" dirty="0"/>
                        <a:t> followers)</a:t>
                      </a:r>
                    </a:p>
                  </a:txBody>
                  <a:tcPr marL="69282" marR="69282" marT="34641" marB="34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Ivan the </a:t>
                      </a:r>
                      <a:r>
                        <a:rPr lang="en-US" sz="1400" dirty="0" err="1"/>
                        <a:t>K@IvanTheK</a:t>
                      </a:r>
                      <a:endParaRPr lang="en-US" sz="1400" dirty="0"/>
                    </a:p>
                  </a:txBody>
                  <a:tcPr marL="69282" marR="69282" marT="34641" marB="34641"/>
                </a:tc>
                <a:extLst>
                  <a:ext uri="{0D108BD9-81ED-4DB2-BD59-A6C34878D82A}">
                    <a16:rowId xmlns:a16="http://schemas.microsoft.com/office/drawing/2014/main" val="278053001"/>
                  </a:ext>
                </a:extLst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7992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Data</a:t>
            </a:r>
            <a:r>
              <a:rPr lang="zh-CN" altLang="en-US" sz="4800" dirty="0"/>
              <a:t> </a:t>
            </a:r>
            <a:r>
              <a:rPr lang="en-US" altLang="zh-CN" sz="4800" dirty="0"/>
              <a:t>Annotation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515350" cy="4221162"/>
          </a:xfrm>
        </p:spPr>
        <p:txBody>
          <a:bodyPr/>
          <a:lstStyle/>
          <a:p>
            <a:pPr indent="-228600"/>
            <a:r>
              <a:rPr lang="en-US" altLang="zh-CN" sz="2800" dirty="0"/>
              <a:t>Tweets</a:t>
            </a:r>
            <a:r>
              <a:rPr lang="zh-CN" altLang="en-US" sz="2800" dirty="0"/>
              <a:t> </a:t>
            </a:r>
            <a:r>
              <a:rPr lang="en-US" altLang="zh-CN" sz="2800" dirty="0"/>
              <a:t>containing</a:t>
            </a:r>
            <a:r>
              <a:rPr lang="zh-CN" altLang="en-US" sz="2800" dirty="0"/>
              <a:t> </a:t>
            </a:r>
            <a:r>
              <a:rPr lang="en-US" altLang="zh-CN" sz="2800" dirty="0"/>
              <a:t>keywords</a:t>
            </a:r>
            <a:r>
              <a:rPr lang="zh-CN" altLang="en-US" sz="2800" dirty="0"/>
              <a:t> </a:t>
            </a:r>
            <a:r>
              <a:rPr lang="en-US" altLang="zh-CN" sz="2800" dirty="0"/>
              <a:t>like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company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names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their</a:t>
            </a:r>
            <a:r>
              <a:rPr lang="zh-CN" altLang="en-US" sz="2800" dirty="0"/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stock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symbols</a:t>
            </a:r>
          </a:p>
          <a:p>
            <a:pPr indent="-228600"/>
            <a:r>
              <a:rPr lang="en-US" altLang="zh-CN" sz="2800" dirty="0"/>
              <a:t>Time</a:t>
            </a:r>
            <a:r>
              <a:rPr lang="zh-CN" altLang="en-US" sz="2800" dirty="0"/>
              <a:t> </a:t>
            </a:r>
            <a:r>
              <a:rPr lang="en-US" altLang="zh-CN" sz="2800" dirty="0"/>
              <a:t>duration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crawling:</a:t>
            </a:r>
            <a:r>
              <a:rPr lang="zh-CN" altLang="en-US" sz="28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Jan 1</a:t>
            </a:r>
            <a:r>
              <a:rPr lang="en-US" sz="2400" baseline="30000" dirty="0">
                <a:solidFill>
                  <a:srgbClr val="0070C0"/>
                </a:solidFill>
              </a:rPr>
              <a:t>st</a:t>
            </a:r>
            <a:r>
              <a:rPr lang="en-US" sz="2400" dirty="0">
                <a:solidFill>
                  <a:srgbClr val="0070C0"/>
                </a:solidFill>
              </a:rPr>
              <a:t> to Apr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30</a:t>
            </a:r>
            <a:r>
              <a:rPr lang="en-US" sz="2400" baseline="30000" dirty="0">
                <a:solidFill>
                  <a:srgbClr val="0070C0"/>
                </a:solidFill>
              </a:rPr>
              <a:t>th</a:t>
            </a:r>
            <a:r>
              <a:rPr lang="en-US" sz="2400" dirty="0">
                <a:solidFill>
                  <a:srgbClr val="0070C0"/>
                </a:solidFill>
              </a:rPr>
              <a:t>, 2020</a:t>
            </a:r>
          </a:p>
          <a:p>
            <a:pPr indent="-228600"/>
            <a:r>
              <a:rPr lang="en-US" altLang="zh-CN" sz="2800" dirty="0"/>
              <a:t>Annotated</a:t>
            </a:r>
            <a:r>
              <a:rPr lang="zh-CN" altLang="en-US" sz="2800" dirty="0"/>
              <a:t> </a:t>
            </a:r>
            <a:r>
              <a:rPr lang="en-US" altLang="zh-CN" sz="2800" dirty="0"/>
              <a:t>by</a:t>
            </a:r>
            <a:r>
              <a:rPr lang="zh-CN" altLang="en-US" sz="2800" dirty="0"/>
              <a:t> </a:t>
            </a:r>
            <a:r>
              <a:rPr lang="en-US" altLang="zh-CN" sz="2800" dirty="0"/>
              <a:t>5</a:t>
            </a:r>
            <a:r>
              <a:rPr lang="zh-CN" altLang="en-US" sz="2800" dirty="0"/>
              <a:t> </a:t>
            </a:r>
            <a:r>
              <a:rPr lang="en-US" altLang="zh-CN" sz="2800" dirty="0"/>
              <a:t>PhD</a:t>
            </a:r>
            <a:r>
              <a:rPr lang="zh-CN" altLang="en-US" sz="2800" dirty="0"/>
              <a:t> </a:t>
            </a:r>
            <a:r>
              <a:rPr lang="en-US" altLang="zh-CN" sz="2800" dirty="0"/>
              <a:t>students</a:t>
            </a:r>
          </a:p>
          <a:p>
            <a:pPr indent="-228600"/>
            <a:r>
              <a:rPr lang="en-US" altLang="zh-CN" sz="2800" dirty="0"/>
              <a:t>Statistics:</a:t>
            </a:r>
            <a:r>
              <a:rPr lang="zh-CN" altLang="en-US" sz="2800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4,380</a:t>
            </a:r>
            <a:r>
              <a:rPr lang="en-US" sz="2800" dirty="0"/>
              <a:t> relevant tweets out of </a:t>
            </a:r>
            <a:r>
              <a:rPr lang="en-US" altLang="zh-CN" sz="2800" dirty="0"/>
              <a:t>a</a:t>
            </a:r>
            <a:r>
              <a:rPr lang="en-US" sz="2800" dirty="0"/>
              <a:t> total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5,237 </a:t>
            </a:r>
            <a:r>
              <a:rPr lang="en-US" altLang="zh-CN" sz="2800" dirty="0"/>
              <a:t>(due</a:t>
            </a:r>
            <a:r>
              <a:rPr lang="en-US" sz="2800" dirty="0"/>
              <a:t> to quality control over news sources</a:t>
            </a:r>
            <a:r>
              <a:rPr lang="en-US" altLang="zh-CN" sz="2800" dirty="0"/>
              <a:t>),</a:t>
            </a:r>
            <a:r>
              <a:rPr lang="zh-CN" altLang="en-US" sz="2800" dirty="0"/>
              <a:t> </a:t>
            </a:r>
            <a:r>
              <a:rPr lang="en-US" altLang="zh-CN" sz="2800" dirty="0"/>
              <a:t>a</a:t>
            </a:r>
            <a:r>
              <a:rPr lang="en-US" sz="2800" dirty="0"/>
              <a:t>mong</a:t>
            </a:r>
            <a:r>
              <a:rPr lang="zh-CN" altLang="en-US" sz="2800" dirty="0"/>
              <a:t> </a:t>
            </a:r>
            <a:r>
              <a:rPr lang="en-US" altLang="zh-CN" sz="2800" dirty="0"/>
              <a:t>which</a:t>
            </a:r>
            <a:r>
              <a:rPr lang="zh-CN" altLang="en-US" sz="2800" dirty="0"/>
              <a:t> </a:t>
            </a:r>
            <a:r>
              <a:rPr lang="en-US" sz="2800" dirty="0"/>
              <a:t>only </a:t>
            </a:r>
            <a:r>
              <a:rPr lang="en-US" sz="2800" dirty="0">
                <a:solidFill>
                  <a:srgbClr val="0070C0"/>
                </a:solidFill>
              </a:rPr>
              <a:t>2,830</a:t>
            </a:r>
            <a:r>
              <a:rPr lang="en-US" sz="2800" dirty="0"/>
              <a:t> have consistent </a:t>
            </a:r>
            <a:r>
              <a:rPr lang="en-US" altLang="zh-CN" sz="2800" dirty="0"/>
              <a:t>attitude</a:t>
            </a:r>
            <a:r>
              <a:rPr lang="en-US" sz="2800" dirty="0"/>
              <a:t> labels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used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relevance</a:t>
            </a:r>
            <a:r>
              <a:rPr lang="zh-CN" altLang="en-US" sz="2800" dirty="0"/>
              <a:t> </a:t>
            </a:r>
            <a:r>
              <a:rPr lang="en-US" altLang="zh-CN" sz="2800" dirty="0"/>
              <a:t>training:</a:t>
            </a:r>
            <a:r>
              <a:rPr lang="zh-CN" altLang="en-US" sz="2800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955</a:t>
            </a:r>
            <a:r>
              <a:rPr lang="en-US" sz="2800" dirty="0"/>
              <a:t> are positive, </a:t>
            </a:r>
            <a:r>
              <a:rPr lang="en-US" sz="2800" dirty="0">
                <a:solidFill>
                  <a:srgbClr val="0070C0"/>
                </a:solidFill>
              </a:rPr>
              <a:t>982</a:t>
            </a:r>
            <a:r>
              <a:rPr lang="en-US" sz="2800" dirty="0"/>
              <a:t> are neutral, and </a:t>
            </a:r>
            <a:r>
              <a:rPr lang="en-US" sz="2800" dirty="0">
                <a:solidFill>
                  <a:srgbClr val="0070C0"/>
                </a:solidFill>
              </a:rPr>
              <a:t>893</a:t>
            </a:r>
            <a:r>
              <a:rPr lang="en-US" sz="2800" dirty="0"/>
              <a:t> are negative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02379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Problem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Collection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Preparation</a:t>
            </a:r>
          </a:p>
          <a:p>
            <a:r>
              <a:rPr lang="en-US" altLang="zh-CN" sz="3000" dirty="0"/>
              <a:t>Model</a:t>
            </a:r>
            <a:r>
              <a:rPr lang="zh-CN" altLang="en-US" sz="3000" dirty="0"/>
              <a:t> </a:t>
            </a:r>
            <a:r>
              <a:rPr lang="en-US" altLang="zh-CN" sz="3000" dirty="0"/>
              <a:t>for</a:t>
            </a:r>
            <a:r>
              <a:rPr lang="zh-CN" altLang="en-US" sz="3000" dirty="0"/>
              <a:t> </a:t>
            </a:r>
            <a:r>
              <a:rPr lang="en-US" altLang="zh-CN" sz="3000" dirty="0"/>
              <a:t>News</a:t>
            </a:r>
            <a:r>
              <a:rPr lang="zh-CN" altLang="en-US" sz="3000" dirty="0"/>
              <a:t> </a:t>
            </a:r>
            <a:r>
              <a:rPr lang="en-US" altLang="zh-CN" sz="3000" dirty="0"/>
              <a:t>Feature</a:t>
            </a:r>
            <a:r>
              <a:rPr lang="zh-CN" altLang="en-US" sz="3000" dirty="0"/>
              <a:t> </a:t>
            </a:r>
            <a:r>
              <a:rPr lang="en-US" altLang="zh-CN" sz="3000" dirty="0"/>
              <a:t>Extraction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Temporal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Prediction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725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69CD0C-5904-C442-BCB4-C23207760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630379"/>
            <a:ext cx="2323976" cy="23239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918799-931F-EC48-8B31-A5A137830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7" y="1015180"/>
            <a:ext cx="2448272" cy="68562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E8C78-B9BA-1545-AA72-92DE93448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69652"/>
            <a:ext cx="1410607" cy="141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7ECFE-BC85-C246-B1CC-FF4494C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24744"/>
            <a:ext cx="1671911" cy="166653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3B9F09-0AE8-4048-890F-27F79EECD4F4}"/>
              </a:ext>
            </a:extLst>
          </p:cNvPr>
          <p:cNvCxnSpPr>
            <a:cxnSpLocks/>
          </p:cNvCxnSpPr>
          <p:nvPr/>
        </p:nvCxnSpPr>
        <p:spPr>
          <a:xfrm>
            <a:off x="3643120" y="1862445"/>
            <a:ext cx="2232248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ABFA25C-D59F-664C-B7FF-881DC317BB78}"/>
              </a:ext>
            </a:extLst>
          </p:cNvPr>
          <p:cNvSpPr/>
          <p:nvPr/>
        </p:nvSpPr>
        <p:spPr>
          <a:xfrm>
            <a:off x="1706247" y="2791279"/>
            <a:ext cx="168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Crawler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7AE38-D729-5145-8EA7-A46B6DBC4F69}"/>
              </a:ext>
            </a:extLst>
          </p:cNvPr>
          <p:cNvSpPr/>
          <p:nvPr/>
        </p:nvSpPr>
        <p:spPr>
          <a:xfrm>
            <a:off x="5374080" y="177264"/>
            <a:ext cx="332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Relevance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Filter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0FFBBE-E2E6-EF45-BC8C-652A210209FB}"/>
              </a:ext>
            </a:extLst>
          </p:cNvPr>
          <p:cNvCxnSpPr>
            <a:cxnSpLocks/>
          </p:cNvCxnSpPr>
          <p:nvPr/>
        </p:nvCxnSpPr>
        <p:spPr>
          <a:xfrm>
            <a:off x="7236296" y="2996952"/>
            <a:ext cx="0" cy="136815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7738A-D862-684D-8824-0D9676615FED}"/>
              </a:ext>
            </a:extLst>
          </p:cNvPr>
          <p:cNvSpPr/>
          <p:nvPr/>
        </p:nvSpPr>
        <p:spPr>
          <a:xfrm>
            <a:off x="2581100" y="6166028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Attitude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Extractor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400821"/>
            <a:ext cx="1438465" cy="205759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382A3-2E63-C94B-9195-817A93F448AE}"/>
              </a:ext>
            </a:extLst>
          </p:cNvPr>
          <p:cNvCxnSpPr>
            <a:cxnSpLocks/>
          </p:cNvCxnSpPr>
          <p:nvPr/>
        </p:nvCxnSpPr>
        <p:spPr>
          <a:xfrm flipH="1">
            <a:off x="5148064" y="5382651"/>
            <a:ext cx="12241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FC8E75-457A-494C-BC63-B00EC524EA9A}"/>
              </a:ext>
            </a:extLst>
          </p:cNvPr>
          <p:cNvGrpSpPr/>
          <p:nvPr/>
        </p:nvGrpSpPr>
        <p:grpSpPr>
          <a:xfrm>
            <a:off x="4841540" y="4400821"/>
            <a:ext cx="216024" cy="1728192"/>
            <a:chOff x="2915816" y="3933056"/>
            <a:chExt cx="216024" cy="17281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93E361-0DD3-BF4C-8B49-5144BF3F2B93}"/>
                </a:ext>
              </a:extLst>
            </p:cNvPr>
            <p:cNvSpPr/>
            <p:nvPr/>
          </p:nvSpPr>
          <p:spPr>
            <a:xfrm>
              <a:off x="2915816" y="393305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51B937-46DC-C642-AEFC-EB153F34523E}"/>
                </a:ext>
              </a:extLst>
            </p:cNvPr>
            <p:cNvSpPr/>
            <p:nvPr/>
          </p:nvSpPr>
          <p:spPr>
            <a:xfrm>
              <a:off x="2915816" y="414908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287CB4-91D5-034C-92E8-127764DC06CE}"/>
                </a:ext>
              </a:extLst>
            </p:cNvPr>
            <p:cNvSpPr/>
            <p:nvPr/>
          </p:nvSpPr>
          <p:spPr>
            <a:xfrm>
              <a:off x="2915816" y="436510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8A69F8-C5CA-194E-ACBD-93219B023CF9}"/>
                </a:ext>
              </a:extLst>
            </p:cNvPr>
            <p:cNvSpPr/>
            <p:nvPr/>
          </p:nvSpPr>
          <p:spPr>
            <a:xfrm>
              <a:off x="2915816" y="4581128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C82723-CABB-7D46-9258-90152B5DA61B}"/>
                </a:ext>
              </a:extLst>
            </p:cNvPr>
            <p:cNvSpPr/>
            <p:nvPr/>
          </p:nvSpPr>
          <p:spPr>
            <a:xfrm>
              <a:off x="2915816" y="4797152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C4E3B0-F116-254E-BAF8-2806EA478AD6}"/>
                </a:ext>
              </a:extLst>
            </p:cNvPr>
            <p:cNvSpPr/>
            <p:nvPr/>
          </p:nvSpPr>
          <p:spPr>
            <a:xfrm>
              <a:off x="2915816" y="501317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FC1DEB-F1D4-174E-A00F-0EF6C9FA2696}"/>
                </a:ext>
              </a:extLst>
            </p:cNvPr>
            <p:cNvSpPr/>
            <p:nvPr/>
          </p:nvSpPr>
          <p:spPr>
            <a:xfrm>
              <a:off x="2915816" y="522920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290593-9112-B54D-B00F-AAEF364FB753}"/>
                </a:ext>
              </a:extLst>
            </p:cNvPr>
            <p:cNvSpPr/>
            <p:nvPr/>
          </p:nvSpPr>
          <p:spPr>
            <a:xfrm>
              <a:off x="2915816" y="544522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469764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69CD0C-5904-C442-BCB4-C23207760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630379"/>
            <a:ext cx="2323976" cy="2323976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7AE38-D729-5145-8EA7-A46B6DBC4F69}"/>
              </a:ext>
            </a:extLst>
          </p:cNvPr>
          <p:cNvSpPr/>
          <p:nvPr/>
        </p:nvSpPr>
        <p:spPr>
          <a:xfrm>
            <a:off x="5374080" y="177264"/>
            <a:ext cx="332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Relevance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Filter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0FFBBE-E2E6-EF45-BC8C-652A210209FB}"/>
              </a:ext>
            </a:extLst>
          </p:cNvPr>
          <p:cNvCxnSpPr>
            <a:cxnSpLocks/>
          </p:cNvCxnSpPr>
          <p:nvPr/>
        </p:nvCxnSpPr>
        <p:spPr>
          <a:xfrm>
            <a:off x="7236296" y="2996952"/>
            <a:ext cx="0" cy="136815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7738A-D862-684D-8824-0D9676615FED}"/>
              </a:ext>
            </a:extLst>
          </p:cNvPr>
          <p:cNvSpPr/>
          <p:nvPr/>
        </p:nvSpPr>
        <p:spPr>
          <a:xfrm>
            <a:off x="2581100" y="6166028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Attitude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Extractor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400821"/>
            <a:ext cx="1438465" cy="205759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382A3-2E63-C94B-9195-817A93F448AE}"/>
              </a:ext>
            </a:extLst>
          </p:cNvPr>
          <p:cNvCxnSpPr>
            <a:cxnSpLocks/>
          </p:cNvCxnSpPr>
          <p:nvPr/>
        </p:nvCxnSpPr>
        <p:spPr>
          <a:xfrm flipH="1">
            <a:off x="5148064" y="5382651"/>
            <a:ext cx="12241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FC8E75-457A-494C-BC63-B00EC524EA9A}"/>
              </a:ext>
            </a:extLst>
          </p:cNvPr>
          <p:cNvGrpSpPr/>
          <p:nvPr/>
        </p:nvGrpSpPr>
        <p:grpSpPr>
          <a:xfrm>
            <a:off x="4841540" y="4400821"/>
            <a:ext cx="216024" cy="1728192"/>
            <a:chOff x="2915816" y="3933056"/>
            <a:chExt cx="216024" cy="17281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93E361-0DD3-BF4C-8B49-5144BF3F2B93}"/>
                </a:ext>
              </a:extLst>
            </p:cNvPr>
            <p:cNvSpPr/>
            <p:nvPr/>
          </p:nvSpPr>
          <p:spPr>
            <a:xfrm>
              <a:off x="2915816" y="393305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51B937-46DC-C642-AEFC-EB153F34523E}"/>
                </a:ext>
              </a:extLst>
            </p:cNvPr>
            <p:cNvSpPr/>
            <p:nvPr/>
          </p:nvSpPr>
          <p:spPr>
            <a:xfrm>
              <a:off x="2915816" y="414908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287CB4-91D5-034C-92E8-127764DC06CE}"/>
                </a:ext>
              </a:extLst>
            </p:cNvPr>
            <p:cNvSpPr/>
            <p:nvPr/>
          </p:nvSpPr>
          <p:spPr>
            <a:xfrm>
              <a:off x="2915816" y="436510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8A69F8-C5CA-194E-ACBD-93219B023CF9}"/>
                </a:ext>
              </a:extLst>
            </p:cNvPr>
            <p:cNvSpPr/>
            <p:nvPr/>
          </p:nvSpPr>
          <p:spPr>
            <a:xfrm>
              <a:off x="2915816" y="4581128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C82723-CABB-7D46-9258-90152B5DA61B}"/>
                </a:ext>
              </a:extLst>
            </p:cNvPr>
            <p:cNvSpPr/>
            <p:nvPr/>
          </p:nvSpPr>
          <p:spPr>
            <a:xfrm>
              <a:off x="2915816" y="4797152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C4E3B0-F116-254E-BAF8-2806EA478AD6}"/>
                </a:ext>
              </a:extLst>
            </p:cNvPr>
            <p:cNvSpPr/>
            <p:nvPr/>
          </p:nvSpPr>
          <p:spPr>
            <a:xfrm>
              <a:off x="2915816" y="5013176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FC1DEB-F1D4-174E-A00F-0EF6C9FA2696}"/>
                </a:ext>
              </a:extLst>
            </p:cNvPr>
            <p:cNvSpPr/>
            <p:nvPr/>
          </p:nvSpPr>
          <p:spPr>
            <a:xfrm>
              <a:off x="2915816" y="5229200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290593-9112-B54D-B00F-AAEF364FB753}"/>
                </a:ext>
              </a:extLst>
            </p:cNvPr>
            <p:cNvSpPr/>
            <p:nvPr/>
          </p:nvSpPr>
          <p:spPr>
            <a:xfrm>
              <a:off x="2915816" y="5445224"/>
              <a:ext cx="216024" cy="21602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48B7BC-81C1-6045-81E1-26C2B59CB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81" y="2063975"/>
            <a:ext cx="3873500" cy="21463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C50F91-786A-104D-8B53-440A7C60E1B8}"/>
              </a:ext>
            </a:extLst>
          </p:cNvPr>
          <p:cNvCxnSpPr>
            <a:cxnSpLocks/>
          </p:cNvCxnSpPr>
          <p:nvPr/>
        </p:nvCxnSpPr>
        <p:spPr>
          <a:xfrm flipH="1">
            <a:off x="4499992" y="2095198"/>
            <a:ext cx="1728192" cy="68573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C44FC2-DF0A-CB48-8A6A-C05A7507A9B5}"/>
              </a:ext>
            </a:extLst>
          </p:cNvPr>
          <p:cNvCxnSpPr>
            <a:cxnSpLocks/>
          </p:cNvCxnSpPr>
          <p:nvPr/>
        </p:nvCxnSpPr>
        <p:spPr>
          <a:xfrm flipH="1" flipV="1">
            <a:off x="4509984" y="3589366"/>
            <a:ext cx="2527372" cy="1058732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8E6950D4-8B28-564E-88BE-508E20BAE5DA}"/>
              </a:ext>
            </a:extLst>
          </p:cNvPr>
          <p:cNvSpPr/>
          <p:nvPr/>
        </p:nvSpPr>
        <p:spPr>
          <a:xfrm>
            <a:off x="7037356" y="2846629"/>
            <a:ext cx="414964" cy="1554191"/>
          </a:xfrm>
          <a:prstGeom prst="downArrow">
            <a:avLst/>
          </a:prstGeom>
          <a:solidFill>
            <a:srgbClr val="00B05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78324-D14F-0849-BA33-A4B7A1E40F37}"/>
              </a:ext>
            </a:extLst>
          </p:cNvPr>
          <p:cNvSpPr txBox="1"/>
          <p:nvPr/>
        </p:nvSpPr>
        <p:spPr>
          <a:xfrm>
            <a:off x="7435237" y="327006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B4048D-F9D8-864E-A262-F7FB6E81F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557" y="425339"/>
            <a:ext cx="844325" cy="844325"/>
          </a:xfrm>
          <a:prstGeom prst="rect">
            <a:avLst/>
          </a:prstGeom>
        </p:spPr>
      </p:pic>
      <p:sp>
        <p:nvSpPr>
          <p:cNvPr id="38" name="Down Arrow 37">
            <a:extLst>
              <a:ext uri="{FF2B5EF4-FFF2-40B4-BE49-F238E27FC236}">
                <a16:creationId xmlns:a16="http://schemas.microsoft.com/office/drawing/2014/main" id="{53D7E9AC-8320-AD4D-A512-3B07B5AD71A5}"/>
              </a:ext>
            </a:extLst>
          </p:cNvPr>
          <p:cNvSpPr/>
          <p:nvPr/>
        </p:nvSpPr>
        <p:spPr>
          <a:xfrm rot="6625112">
            <a:off x="5415985" y="685038"/>
            <a:ext cx="414964" cy="1122926"/>
          </a:xfrm>
          <a:prstGeom prst="downArrow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855264-30DA-E14C-BF61-F202DD58FCC0}"/>
              </a:ext>
            </a:extLst>
          </p:cNvPr>
          <p:cNvSpPr txBox="1"/>
          <p:nvPr/>
        </p:nvSpPr>
        <p:spPr>
          <a:xfrm>
            <a:off x="5307106" y="1460106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No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70B450-918F-0848-8E6A-65482A154FCD}"/>
              </a:ext>
            </a:extLst>
          </p:cNvPr>
          <p:cNvGrpSpPr/>
          <p:nvPr/>
        </p:nvGrpSpPr>
        <p:grpSpPr>
          <a:xfrm rot="19800000">
            <a:off x="5799003" y="2463181"/>
            <a:ext cx="3306634" cy="635492"/>
            <a:chOff x="2751686" y="3978192"/>
            <a:chExt cx="3306634" cy="6354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34E305-46F9-6343-8197-4CC2BA4B3F06}"/>
                </a:ext>
              </a:extLst>
            </p:cNvPr>
            <p:cNvSpPr/>
            <p:nvPr/>
          </p:nvSpPr>
          <p:spPr>
            <a:xfrm>
              <a:off x="2894471" y="4017648"/>
              <a:ext cx="30219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Binary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Classifier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EE6972-FD7E-4C43-8B03-3220577889D8}"/>
                </a:ext>
              </a:extLst>
            </p:cNvPr>
            <p:cNvSpPr/>
            <p:nvPr/>
          </p:nvSpPr>
          <p:spPr>
            <a:xfrm>
              <a:off x="2751686" y="3978192"/>
              <a:ext cx="3306634" cy="635492"/>
            </a:xfrm>
            <a:prstGeom prst="rect">
              <a:avLst/>
            </a:prstGeom>
            <a:ln w="76200"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781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7738A-D862-684D-8824-0D9676615FED}"/>
              </a:ext>
            </a:extLst>
          </p:cNvPr>
          <p:cNvSpPr/>
          <p:nvPr/>
        </p:nvSpPr>
        <p:spPr>
          <a:xfrm>
            <a:off x="2581100" y="6166028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Attitude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Extractor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400821"/>
            <a:ext cx="1438465" cy="205759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382A3-2E63-C94B-9195-817A93F448AE}"/>
              </a:ext>
            </a:extLst>
          </p:cNvPr>
          <p:cNvCxnSpPr>
            <a:cxnSpLocks/>
          </p:cNvCxnSpPr>
          <p:nvPr/>
        </p:nvCxnSpPr>
        <p:spPr>
          <a:xfrm flipH="1">
            <a:off x="5148064" y="5382651"/>
            <a:ext cx="1224136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A48B7BC-81C1-6045-81E1-26C2B59CB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81" y="2063975"/>
            <a:ext cx="3873500" cy="21463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C44FC2-DF0A-CB48-8A6A-C05A7507A9B5}"/>
              </a:ext>
            </a:extLst>
          </p:cNvPr>
          <p:cNvCxnSpPr>
            <a:cxnSpLocks/>
          </p:cNvCxnSpPr>
          <p:nvPr/>
        </p:nvCxnSpPr>
        <p:spPr>
          <a:xfrm flipH="1" flipV="1">
            <a:off x="4509984" y="3589366"/>
            <a:ext cx="2527372" cy="1058732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3C5E003-B7C0-8F4A-8F21-4286C4210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274" y="521667"/>
            <a:ext cx="3605057" cy="201883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3C590EA-B9D3-AB41-8734-75B3A6704A27}"/>
              </a:ext>
            </a:extLst>
          </p:cNvPr>
          <p:cNvGrpSpPr/>
          <p:nvPr/>
        </p:nvGrpSpPr>
        <p:grpSpPr>
          <a:xfrm>
            <a:off x="4841540" y="4400821"/>
            <a:ext cx="216024" cy="1728192"/>
            <a:chOff x="2915816" y="3933056"/>
            <a:chExt cx="216024" cy="172819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DD87CB-D3D2-4346-9987-3C3B67047042}"/>
                </a:ext>
              </a:extLst>
            </p:cNvPr>
            <p:cNvSpPr/>
            <p:nvPr/>
          </p:nvSpPr>
          <p:spPr>
            <a:xfrm>
              <a:off x="2915816" y="3933056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A248279-2D81-8E47-AAA4-6FA459203D37}"/>
                </a:ext>
              </a:extLst>
            </p:cNvPr>
            <p:cNvSpPr/>
            <p:nvPr/>
          </p:nvSpPr>
          <p:spPr>
            <a:xfrm>
              <a:off x="2915816" y="4149080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F00FB11-D82B-734B-A6CA-600DFDD966EC}"/>
                </a:ext>
              </a:extLst>
            </p:cNvPr>
            <p:cNvSpPr/>
            <p:nvPr/>
          </p:nvSpPr>
          <p:spPr>
            <a:xfrm>
              <a:off x="2915816" y="4365104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C1E3DF-8C57-2043-B7FF-8F18AAE24DEC}"/>
                </a:ext>
              </a:extLst>
            </p:cNvPr>
            <p:cNvSpPr/>
            <p:nvPr/>
          </p:nvSpPr>
          <p:spPr>
            <a:xfrm>
              <a:off x="2915816" y="4581128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10AAE3-7469-274D-9703-6466C4748E23}"/>
                </a:ext>
              </a:extLst>
            </p:cNvPr>
            <p:cNvSpPr/>
            <p:nvPr/>
          </p:nvSpPr>
          <p:spPr>
            <a:xfrm>
              <a:off x="2915816" y="4797152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26BB31-28F3-6A49-926D-E4FC941F0392}"/>
                </a:ext>
              </a:extLst>
            </p:cNvPr>
            <p:cNvSpPr/>
            <p:nvPr/>
          </p:nvSpPr>
          <p:spPr>
            <a:xfrm>
              <a:off x="2915816" y="5013176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56013F-06B7-784B-A085-5B6D25A1361A}"/>
                </a:ext>
              </a:extLst>
            </p:cNvPr>
            <p:cNvSpPr/>
            <p:nvPr/>
          </p:nvSpPr>
          <p:spPr>
            <a:xfrm>
              <a:off x="2915816" y="5229200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1C2A31-2111-8341-A766-7925C61893E3}"/>
                </a:ext>
              </a:extLst>
            </p:cNvPr>
            <p:cNvSpPr/>
            <p:nvPr/>
          </p:nvSpPr>
          <p:spPr>
            <a:xfrm>
              <a:off x="2915816" y="5445224"/>
              <a:ext cx="216024" cy="216024"/>
            </a:xfrm>
            <a:prstGeom prst="rect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2F2010-7DDB-104C-A07B-A74B18F72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432" y="1985012"/>
            <a:ext cx="504055" cy="6257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8145341-457D-7842-9821-CC0D74C179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432" y="889680"/>
            <a:ext cx="457709" cy="5230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AB55509-0450-9846-840B-4F8FCB4AD2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432" y="1400573"/>
            <a:ext cx="504056" cy="5760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CA14E7E-C6E1-354D-B0E0-B7A41DB85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459" y="1151227"/>
            <a:ext cx="323194" cy="28728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FAB8094-193E-EB40-B930-35029F56CD14}"/>
              </a:ext>
            </a:extLst>
          </p:cNvPr>
          <p:cNvGrpSpPr/>
          <p:nvPr/>
        </p:nvGrpSpPr>
        <p:grpSpPr>
          <a:xfrm rot="19800000">
            <a:off x="5007745" y="3975502"/>
            <a:ext cx="3306634" cy="635492"/>
            <a:chOff x="2751686" y="3978192"/>
            <a:chExt cx="3306634" cy="63549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0216AF1-D355-8048-9FB2-0DFF50F8EB30}"/>
                </a:ext>
              </a:extLst>
            </p:cNvPr>
            <p:cNvSpPr/>
            <p:nvPr/>
          </p:nvSpPr>
          <p:spPr>
            <a:xfrm>
              <a:off x="2813520" y="4017648"/>
              <a:ext cx="31838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3-Class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Classifier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4C569A-A8FD-4A46-B524-7282604350B2}"/>
                </a:ext>
              </a:extLst>
            </p:cNvPr>
            <p:cNvSpPr/>
            <p:nvPr/>
          </p:nvSpPr>
          <p:spPr>
            <a:xfrm>
              <a:off x="2751686" y="3978192"/>
              <a:ext cx="3306634" cy="635492"/>
            </a:xfrm>
            <a:prstGeom prst="rect">
              <a:avLst/>
            </a:prstGeom>
            <a:ln w="76200"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489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509 L 0.0217 -0.5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BERT</a:t>
            </a:r>
            <a:r>
              <a:rPr lang="zh-CN" altLang="en-US" sz="4800" dirty="0"/>
              <a:t> </a:t>
            </a:r>
            <a:r>
              <a:rPr lang="en-US" altLang="zh-CN" sz="4800" dirty="0"/>
              <a:t>Review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094C8-F352-F645-8536-168118AD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0" y="2349906"/>
            <a:ext cx="9093200" cy="34464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09B2F6-F2F1-1944-ACEC-D874895C8774}"/>
              </a:ext>
            </a:extLst>
          </p:cNvPr>
          <p:cNvSpPr/>
          <p:nvPr/>
        </p:nvSpPr>
        <p:spPr>
          <a:xfrm>
            <a:off x="1835696" y="5445224"/>
            <a:ext cx="5256584" cy="504056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937D5B-AE2E-F64D-9E16-3DF098264922}"/>
              </a:ext>
            </a:extLst>
          </p:cNvPr>
          <p:cNvSpPr/>
          <p:nvPr/>
        </p:nvSpPr>
        <p:spPr>
          <a:xfrm>
            <a:off x="3515989" y="5943591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Input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sentence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EB2CE-03EB-C148-967C-92E099BE001D}"/>
              </a:ext>
            </a:extLst>
          </p:cNvPr>
          <p:cNvSpPr/>
          <p:nvPr/>
        </p:nvSpPr>
        <p:spPr>
          <a:xfrm>
            <a:off x="5292080" y="4581035"/>
            <a:ext cx="277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Transformer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Encoder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97047-964E-B648-96E5-57BFB53CC264}"/>
              </a:ext>
            </a:extLst>
          </p:cNvPr>
          <p:cNvSpPr/>
          <p:nvPr/>
        </p:nvSpPr>
        <p:spPr>
          <a:xfrm>
            <a:off x="644084" y="1942836"/>
            <a:ext cx="1951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Pooled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Output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BDDA93-CF68-C94B-8443-72FB4C0FC2E5}"/>
              </a:ext>
            </a:extLst>
          </p:cNvPr>
          <p:cNvCxnSpPr/>
          <p:nvPr/>
        </p:nvCxnSpPr>
        <p:spPr>
          <a:xfrm flipH="1" flipV="1">
            <a:off x="1979712" y="2349906"/>
            <a:ext cx="144016" cy="35901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24E3B0-776E-DA40-BBFB-B4B3F062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033" y="783447"/>
            <a:ext cx="4634334" cy="13339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B991F5-583F-E542-B355-B1BE2951DD7A}"/>
              </a:ext>
            </a:extLst>
          </p:cNvPr>
          <p:cNvSpPr/>
          <p:nvPr/>
        </p:nvSpPr>
        <p:spPr>
          <a:xfrm>
            <a:off x="4751309" y="116632"/>
            <a:ext cx="3659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70C0"/>
                </a:solidFill>
              </a:rPr>
              <a:t>Pretraining</a:t>
            </a:r>
            <a:r>
              <a:rPr lang="zh-CN" altLang="en-US" sz="1800" b="1" dirty="0">
                <a:solidFill>
                  <a:srgbClr val="0070C0"/>
                </a:solidFill>
              </a:rPr>
              <a:t> </a:t>
            </a:r>
            <a:r>
              <a:rPr lang="en-US" altLang="zh-CN" sz="1800" b="1" dirty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altLang="zh-CN" sz="1800" b="1" dirty="0">
                <a:solidFill>
                  <a:srgbClr val="0070C0"/>
                </a:solidFill>
              </a:rPr>
              <a:t>Next Sentence Prediction (NSP)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8A84B5-8D04-DB41-AB2D-71498F147032}"/>
              </a:ext>
            </a:extLst>
          </p:cNvPr>
          <p:cNvSpPr txBox="1"/>
          <p:nvPr/>
        </p:nvSpPr>
        <p:spPr>
          <a:xfrm>
            <a:off x="5274612" y="2132856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Sentence</a:t>
            </a:r>
            <a:r>
              <a:rPr lang="zh-CN" altLang="en-US" sz="2000" b="1" dirty="0">
                <a:solidFill>
                  <a:srgbClr val="00B050"/>
                </a:solidFill>
              </a:rPr>
              <a:t> </a:t>
            </a:r>
            <a:r>
              <a:rPr lang="en-US" altLang="zh-CN" sz="2000" b="1" dirty="0">
                <a:solidFill>
                  <a:srgbClr val="00B050"/>
                </a:solidFill>
              </a:rPr>
              <a:t>Features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93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  <p:bldP spid="9" grpId="1"/>
      <p:bldP spid="10" grpId="0"/>
      <p:bldP spid="10" grpId="1"/>
      <p:bldP spid="11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BERT</a:t>
            </a:r>
            <a:r>
              <a:rPr lang="zh-CN" altLang="en-US" sz="4800" dirty="0"/>
              <a:t> </a:t>
            </a:r>
            <a:r>
              <a:rPr lang="en-US" altLang="zh-CN" sz="4800" dirty="0"/>
              <a:t>Review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094C8-F352-F645-8536-168118AD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0" y="2349906"/>
            <a:ext cx="9093200" cy="34464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09B2F6-F2F1-1944-ACEC-D874895C8774}"/>
              </a:ext>
            </a:extLst>
          </p:cNvPr>
          <p:cNvSpPr/>
          <p:nvPr/>
        </p:nvSpPr>
        <p:spPr>
          <a:xfrm>
            <a:off x="2363416" y="2492895"/>
            <a:ext cx="4656856" cy="458901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97047-964E-B648-96E5-57BFB53CC264}"/>
              </a:ext>
            </a:extLst>
          </p:cNvPr>
          <p:cNvSpPr/>
          <p:nvPr/>
        </p:nvSpPr>
        <p:spPr>
          <a:xfrm>
            <a:off x="3917345" y="2508865"/>
            <a:ext cx="2308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Sequence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991F5-583F-E542-B355-B1BE2951DD7A}"/>
              </a:ext>
            </a:extLst>
          </p:cNvPr>
          <p:cNvSpPr/>
          <p:nvPr/>
        </p:nvSpPr>
        <p:spPr>
          <a:xfrm>
            <a:off x="4578184" y="4462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70C0"/>
                </a:solidFill>
              </a:rPr>
              <a:t>Masked Language Modeling (MLM)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8A84B5-8D04-DB41-AB2D-71498F147032}"/>
              </a:ext>
            </a:extLst>
          </p:cNvPr>
          <p:cNvSpPr txBox="1"/>
          <p:nvPr/>
        </p:nvSpPr>
        <p:spPr>
          <a:xfrm>
            <a:off x="4874346" y="2020778"/>
            <a:ext cx="381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Context-aware</a:t>
            </a:r>
            <a:r>
              <a:rPr lang="zh-CN" altLang="en-US" sz="2000" b="1" dirty="0">
                <a:solidFill>
                  <a:srgbClr val="00B050"/>
                </a:solidFill>
              </a:rPr>
              <a:t> </a:t>
            </a:r>
            <a:r>
              <a:rPr lang="en-US" altLang="zh-CN" sz="2000" b="1" dirty="0">
                <a:solidFill>
                  <a:srgbClr val="00B050"/>
                </a:solidFill>
              </a:rPr>
              <a:t>Word</a:t>
            </a:r>
            <a:r>
              <a:rPr lang="zh-CN" altLang="en-US" sz="2000" b="1" dirty="0">
                <a:solidFill>
                  <a:srgbClr val="00B050"/>
                </a:solidFill>
              </a:rPr>
              <a:t> </a:t>
            </a:r>
            <a:r>
              <a:rPr lang="en-US" altLang="zh-CN" sz="2000" b="1" dirty="0">
                <a:solidFill>
                  <a:srgbClr val="00B050"/>
                </a:solidFill>
              </a:rPr>
              <a:t>Features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5ECF5-DF9F-FA45-9624-ED507662C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04664"/>
            <a:ext cx="3236631" cy="16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02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Our</a:t>
            </a:r>
            <a:r>
              <a:rPr lang="zh-CN" altLang="en-US" sz="4800" dirty="0"/>
              <a:t> </a:t>
            </a:r>
            <a:r>
              <a:rPr lang="en-US" altLang="zh-CN" sz="4800" dirty="0"/>
              <a:t>Model</a:t>
            </a:r>
            <a:endParaRPr lang="en-US" sz="4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stock</a:t>
            </a:r>
            <a:r>
              <a:rPr lang="zh-CN" altLang="en-US" dirty="0"/>
              <a:t> </a:t>
            </a:r>
            <a:r>
              <a:rPr lang="en-US" altLang="zh-CN" dirty="0"/>
              <a:t>keywords</a:t>
            </a:r>
            <a:r>
              <a:rPr lang="zh-CN" altLang="en-US" dirty="0"/>
              <a:t> </a:t>
            </a:r>
            <a:r>
              <a:rPr lang="en-US" altLang="zh-CN" dirty="0"/>
              <a:t>(company</a:t>
            </a:r>
            <a:r>
              <a:rPr lang="zh-CN" altLang="en-US" dirty="0"/>
              <a:t> </a:t>
            </a:r>
            <a:r>
              <a:rPr lang="en-US" altLang="zh-CN" dirty="0"/>
              <a:t>names,</a:t>
            </a:r>
            <a:r>
              <a:rPr lang="zh-CN" altLang="en-US" dirty="0"/>
              <a:t> </a:t>
            </a:r>
            <a:r>
              <a:rPr lang="en-US" altLang="zh-CN" dirty="0"/>
              <a:t>symbols)</a:t>
            </a:r>
          </a:p>
          <a:p>
            <a:r>
              <a:rPr lang="en-US" altLang="zh-CN" sz="2800" dirty="0"/>
              <a:t>NLP</a:t>
            </a:r>
            <a:r>
              <a:rPr lang="zh-CN" altLang="en-US" sz="2800" dirty="0"/>
              <a:t> </a:t>
            </a:r>
            <a:r>
              <a:rPr lang="en-US" altLang="zh-CN" sz="2800" dirty="0"/>
              <a:t>data</a:t>
            </a:r>
            <a:r>
              <a:rPr lang="zh-CN" altLang="en-US" sz="2800" dirty="0"/>
              <a:t> </a:t>
            </a:r>
            <a:r>
              <a:rPr lang="en-US" altLang="zh-CN" sz="2800" dirty="0"/>
              <a:t>cleansing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174B7-4EC2-0D4C-B42E-ABD7299D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059271"/>
            <a:ext cx="6837176" cy="1057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DC7D70-1394-9741-89A7-C531F92D4C90}"/>
              </a:ext>
            </a:extLst>
          </p:cNvPr>
          <p:cNvSpPr/>
          <p:nvPr/>
        </p:nvSpPr>
        <p:spPr>
          <a:xfrm>
            <a:off x="2044913" y="5326938"/>
            <a:ext cx="5339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Prediction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for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Facebook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stock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357A2-0F77-EB4B-B27A-5D057284F088}"/>
              </a:ext>
            </a:extLst>
          </p:cNvPr>
          <p:cNvSpPr/>
          <p:nvPr/>
        </p:nvSpPr>
        <p:spPr>
          <a:xfrm>
            <a:off x="1835697" y="4509120"/>
            <a:ext cx="936103" cy="2880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</a:rPr>
              <a:t>[MASK]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1C3794-27B8-E54A-B540-2C2EC1B37271}"/>
              </a:ext>
            </a:extLst>
          </p:cNvPr>
          <p:cNvCxnSpPr/>
          <p:nvPr/>
        </p:nvCxnSpPr>
        <p:spPr>
          <a:xfrm>
            <a:off x="5796136" y="4725144"/>
            <a:ext cx="1440160" cy="0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5E0FE3-96B6-584F-BFA9-D2643106F5D4}"/>
              </a:ext>
            </a:extLst>
          </p:cNvPr>
          <p:cNvCxnSpPr>
            <a:cxnSpLocks/>
          </p:cNvCxnSpPr>
          <p:nvPr/>
        </p:nvCxnSpPr>
        <p:spPr>
          <a:xfrm>
            <a:off x="7308304" y="4725144"/>
            <a:ext cx="687791" cy="0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6E8BFA-DB2B-AE42-9874-F206E668ACCE}"/>
              </a:ext>
            </a:extLst>
          </p:cNvPr>
          <p:cNvCxnSpPr>
            <a:cxnSpLocks/>
          </p:cNvCxnSpPr>
          <p:nvPr/>
        </p:nvCxnSpPr>
        <p:spPr>
          <a:xfrm>
            <a:off x="1809207" y="4941168"/>
            <a:ext cx="1106609" cy="0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53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7AD98F7-B6B1-F64B-96AF-F880B26C2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88294"/>
            <a:ext cx="3476492" cy="14327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5C62F8-5338-0943-90B1-98AB8CE5AD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42996" y="1709344"/>
            <a:ext cx="539015" cy="308008"/>
          </a:xfrm>
          <a:prstGeom prst="rect">
            <a:avLst/>
          </a:prstGeom>
        </p:spPr>
      </p:pic>
      <p:sp>
        <p:nvSpPr>
          <p:cNvPr id="29" name="Down Arrow 28">
            <a:extLst>
              <a:ext uri="{FF2B5EF4-FFF2-40B4-BE49-F238E27FC236}">
                <a16:creationId xmlns:a16="http://schemas.microsoft.com/office/drawing/2014/main" id="{595927A7-4F89-2F46-8544-CF0C7AAD00EC}"/>
              </a:ext>
            </a:extLst>
          </p:cNvPr>
          <p:cNvSpPr/>
          <p:nvPr/>
        </p:nvSpPr>
        <p:spPr>
          <a:xfrm rot="10800000" flipV="1">
            <a:off x="6773403" y="2361896"/>
            <a:ext cx="277672" cy="61816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CB3A33-92CE-7E4C-83B7-A3BD6BCB7D56}"/>
              </a:ext>
            </a:extLst>
          </p:cNvPr>
          <p:cNvSpPr txBox="1"/>
          <p:nvPr/>
        </p:nvSpPr>
        <p:spPr>
          <a:xfrm>
            <a:off x="6891446" y="2323380"/>
            <a:ext cx="197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C00000"/>
                </a:solidFill>
              </a:rPr>
              <a:t>TSLA: </a:t>
            </a:r>
            <a:r>
              <a:rPr lang="en-US" altLang="zh-CN" sz="1200" dirty="0">
                <a:solidFill>
                  <a:srgbClr val="C00000"/>
                </a:solidFill>
              </a:rPr>
              <a:t>Tesla, TSLA </a:t>
            </a:r>
          </a:p>
          <a:p>
            <a:pPr algn="ctr"/>
            <a:r>
              <a:rPr lang="en-US" altLang="zh-CN" sz="1200" dirty="0">
                <a:solidFill>
                  <a:srgbClr val="C00000"/>
                </a:solidFill>
              </a:rPr>
              <a:t>         </a:t>
            </a:r>
            <a:r>
              <a:rPr lang="en-US" altLang="zh-CN" sz="1200" b="1" dirty="0">
                <a:solidFill>
                  <a:srgbClr val="C00000"/>
                </a:solidFill>
              </a:rPr>
              <a:t>MSFT</a:t>
            </a:r>
            <a:r>
              <a:rPr lang="en-US" altLang="zh-CN" sz="1200" b="1">
                <a:solidFill>
                  <a:srgbClr val="C00000"/>
                </a:solidFill>
              </a:rPr>
              <a:t>:</a:t>
            </a:r>
            <a:r>
              <a:rPr lang="en-US" altLang="zh-CN" sz="1200">
                <a:solidFill>
                  <a:srgbClr val="C00000"/>
                </a:solidFill>
              </a:rPr>
              <a:t>  Microsoft, </a:t>
            </a:r>
            <a:r>
              <a:rPr lang="en-US" altLang="zh-CN" sz="1200" dirty="0">
                <a:solidFill>
                  <a:srgbClr val="C00000"/>
                </a:solidFill>
              </a:rPr>
              <a:t>MSFT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… 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ABBD1A-C443-B540-BE2D-CF06D40844A2}"/>
              </a:ext>
            </a:extLst>
          </p:cNvPr>
          <p:cNvSpPr txBox="1"/>
          <p:nvPr/>
        </p:nvSpPr>
        <p:spPr>
          <a:xfrm>
            <a:off x="5119413" y="2985248"/>
            <a:ext cx="37370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B050"/>
                </a:solidFill>
              </a:rPr>
              <a:t>Text: </a:t>
            </a:r>
            <a:r>
              <a:rPr lang="en-US" altLang="zh-CN" sz="1200" dirty="0">
                <a:solidFill>
                  <a:srgbClr val="00B050"/>
                </a:solidFill>
              </a:rPr>
              <a:t>Tesla and Microsoft topped Wall Street earning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1BEF1D-49E1-834D-9DE2-38B883D7ED1C}"/>
              </a:ext>
            </a:extLst>
          </p:cNvPr>
          <p:cNvSpPr txBox="1"/>
          <p:nvPr/>
        </p:nvSpPr>
        <p:spPr>
          <a:xfrm>
            <a:off x="4706887" y="3213257"/>
            <a:ext cx="4439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70C0"/>
                </a:solidFill>
              </a:rPr>
              <a:t>Bitmap: &lt; </a:t>
            </a:r>
            <a:r>
              <a:rPr lang="zh-CN" altLang="en-US" sz="1400" b="1" dirty="0">
                <a:solidFill>
                  <a:srgbClr val="0070C0"/>
                </a:solidFill>
              </a:rPr>
              <a:t>        </a:t>
            </a:r>
            <a:r>
              <a:rPr lang="en-US" altLang="zh-CN" sz="1400" b="1" dirty="0">
                <a:solidFill>
                  <a:srgbClr val="0070C0"/>
                </a:solidFill>
              </a:rPr>
              <a:t>         </a:t>
            </a:r>
            <a:r>
              <a:rPr lang="zh-CN" altLang="en-US" sz="1400" b="1" dirty="0">
                <a:solidFill>
                  <a:srgbClr val="0070C0"/>
                </a:solidFill>
              </a:rPr>
              <a:t>                           </a:t>
            </a:r>
            <a:r>
              <a:rPr lang="en-US" altLang="zh-CN" sz="1400" b="1" dirty="0">
                <a:solidFill>
                  <a:srgbClr val="0070C0"/>
                </a:solidFill>
              </a:rPr>
              <a:t>                      &gt;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61E6F4-E4B7-7B48-A4EB-CDB0DD6C6E18}"/>
              </a:ext>
            </a:extLst>
          </p:cNvPr>
          <p:cNvSpPr/>
          <p:nvPr/>
        </p:nvSpPr>
        <p:spPr>
          <a:xfrm>
            <a:off x="5580112" y="316709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0</a:t>
            </a:r>
            <a:endParaRPr lang="en-US" sz="1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535694-4E6A-DB4E-8D2C-26A9180E2EB9}"/>
              </a:ext>
            </a:extLst>
          </p:cNvPr>
          <p:cNvSpPr/>
          <p:nvPr/>
        </p:nvSpPr>
        <p:spPr>
          <a:xfrm>
            <a:off x="5868144" y="316907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0</a:t>
            </a:r>
            <a:endParaRPr lang="en-US" sz="1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63A6D3-7785-7D4E-A2EE-7673F4059689}"/>
              </a:ext>
            </a:extLst>
          </p:cNvPr>
          <p:cNvSpPr/>
          <p:nvPr/>
        </p:nvSpPr>
        <p:spPr>
          <a:xfrm>
            <a:off x="6375220" y="317571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1</a:t>
            </a: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A8C397-CAB0-BB43-882B-AFE9A4A532A0}"/>
              </a:ext>
            </a:extLst>
          </p:cNvPr>
          <p:cNvSpPr/>
          <p:nvPr/>
        </p:nvSpPr>
        <p:spPr>
          <a:xfrm>
            <a:off x="6928885" y="316915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0</a:t>
            </a:r>
            <a:endParaRPr lang="en-US" sz="1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782547-6B22-ED49-9F36-3436B362219F}"/>
              </a:ext>
            </a:extLst>
          </p:cNvPr>
          <p:cNvSpPr/>
          <p:nvPr/>
        </p:nvSpPr>
        <p:spPr>
          <a:xfrm>
            <a:off x="7355438" y="316915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0</a:t>
            </a:r>
            <a:endParaRPr lang="en-US" sz="1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0AC80C-C516-6D4F-B44E-BC1F74D6AA1A}"/>
              </a:ext>
            </a:extLst>
          </p:cNvPr>
          <p:cNvSpPr/>
          <p:nvPr/>
        </p:nvSpPr>
        <p:spPr>
          <a:xfrm>
            <a:off x="7812360" y="31644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0</a:t>
            </a:r>
            <a:endParaRPr lang="en-US" sz="18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B93D6-8C8D-1D4F-A2AF-DE9C5650CAF9}"/>
              </a:ext>
            </a:extLst>
          </p:cNvPr>
          <p:cNvSpPr/>
          <p:nvPr/>
        </p:nvSpPr>
        <p:spPr>
          <a:xfrm>
            <a:off x="8262052" y="3168369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</a:rPr>
              <a:t>0   </a:t>
            </a:r>
            <a:r>
              <a:rPr lang="en-US" altLang="zh-CN" sz="1100" dirty="0">
                <a:solidFill>
                  <a:srgbClr val="0070C0"/>
                </a:solidFill>
              </a:rPr>
              <a:t> …</a:t>
            </a:r>
            <a:endParaRPr lang="en-US" sz="1800" dirty="0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97C16808-C672-0542-92CC-80190A524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49" y="3911749"/>
            <a:ext cx="4689240" cy="2734607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A7A8042A-D83B-8943-947A-0025B6599A15}"/>
              </a:ext>
            </a:extLst>
          </p:cNvPr>
          <p:cNvSpPr txBox="1"/>
          <p:nvPr/>
        </p:nvSpPr>
        <p:spPr>
          <a:xfrm>
            <a:off x="825943" y="6392361"/>
            <a:ext cx="17298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00B050"/>
                </a:solidFill>
              </a:rPr>
              <a:t>Tesla   and  Microsoft  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" name="Bent Arrow 3">
            <a:extLst>
              <a:ext uri="{FF2B5EF4-FFF2-40B4-BE49-F238E27FC236}">
                <a16:creationId xmlns:a16="http://schemas.microsoft.com/office/drawing/2014/main" id="{CFA7043D-49E0-A246-8CE1-73867703599A}"/>
              </a:ext>
            </a:extLst>
          </p:cNvPr>
          <p:cNvSpPr/>
          <p:nvPr/>
        </p:nvSpPr>
        <p:spPr>
          <a:xfrm rot="10800000">
            <a:off x="2771408" y="3235778"/>
            <a:ext cx="3602844" cy="3446911"/>
          </a:xfrm>
          <a:prstGeom prst="bentArrow">
            <a:avLst>
              <a:gd name="adj1" fmla="val 3889"/>
              <a:gd name="adj2" fmla="val 3743"/>
              <a:gd name="adj3" fmla="val 5260"/>
              <a:gd name="adj4" fmla="val 36054"/>
            </a:avLst>
          </a:prstGeom>
          <a:solidFill>
            <a:srgbClr val="008F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8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/>
              <a:t>Problem</a:t>
            </a:r>
            <a:r>
              <a:rPr lang="zh-CN" altLang="en-US" sz="3000" dirty="0"/>
              <a:t> </a:t>
            </a:r>
            <a:r>
              <a:rPr lang="en-US" altLang="zh-CN" sz="3000" dirty="0"/>
              <a:t>Motivations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Collection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Preparation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News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Feature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Extraction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Temporal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Prediction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0889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FEA44D-95CF-E440-9AD6-7B97D8AC370A}"/>
              </a:ext>
            </a:extLst>
          </p:cNvPr>
          <p:cNvGrpSpPr/>
          <p:nvPr/>
        </p:nvGrpSpPr>
        <p:grpSpPr>
          <a:xfrm>
            <a:off x="4706887" y="3164428"/>
            <a:ext cx="4439036" cy="380621"/>
            <a:chOff x="4706887" y="3164428"/>
            <a:chExt cx="4439036" cy="38062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1BEF1D-49E1-834D-9DE2-38B883D7ED1C}"/>
                </a:ext>
              </a:extLst>
            </p:cNvPr>
            <p:cNvSpPr txBox="1"/>
            <p:nvPr/>
          </p:nvSpPr>
          <p:spPr>
            <a:xfrm>
              <a:off x="4706887" y="3213257"/>
              <a:ext cx="44390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0070C0"/>
                  </a:solidFill>
                </a:rPr>
                <a:t>Bitmap: &lt; </a:t>
              </a:r>
              <a:r>
                <a:rPr lang="zh-CN" altLang="en-US" sz="1400" b="1" dirty="0">
                  <a:solidFill>
                    <a:srgbClr val="0070C0"/>
                  </a:solidFill>
                </a:rPr>
                <a:t>        </a:t>
              </a:r>
              <a:r>
                <a:rPr lang="en-US" altLang="zh-CN" sz="1400" b="1" dirty="0">
                  <a:solidFill>
                    <a:srgbClr val="0070C0"/>
                  </a:solidFill>
                </a:rPr>
                <a:t>         </a:t>
              </a:r>
              <a:r>
                <a:rPr lang="zh-CN" altLang="en-US" sz="1400" b="1" dirty="0">
                  <a:solidFill>
                    <a:srgbClr val="0070C0"/>
                  </a:solidFill>
                </a:rPr>
                <a:t>                           </a:t>
              </a:r>
              <a:r>
                <a:rPr lang="en-US" altLang="zh-CN" sz="1400" b="1" dirty="0">
                  <a:solidFill>
                    <a:srgbClr val="0070C0"/>
                  </a:solidFill>
                </a:rPr>
                <a:t>                      &gt;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61E6F4-E4B7-7B48-A4EB-CDB0DD6C6E18}"/>
                </a:ext>
              </a:extLst>
            </p:cNvPr>
            <p:cNvSpPr/>
            <p:nvPr/>
          </p:nvSpPr>
          <p:spPr>
            <a:xfrm>
              <a:off x="5580112" y="3167090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0</a:t>
              </a:r>
              <a:endParaRPr lang="en-US" sz="18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535694-4E6A-DB4E-8D2C-26A9180E2EB9}"/>
                </a:ext>
              </a:extLst>
            </p:cNvPr>
            <p:cNvSpPr/>
            <p:nvPr/>
          </p:nvSpPr>
          <p:spPr>
            <a:xfrm>
              <a:off x="5868144" y="3169070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0</a:t>
              </a:r>
              <a:endParaRPr lang="en-US" sz="1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63A6D3-7785-7D4E-A2EE-7673F4059689}"/>
                </a:ext>
              </a:extLst>
            </p:cNvPr>
            <p:cNvSpPr/>
            <p:nvPr/>
          </p:nvSpPr>
          <p:spPr>
            <a:xfrm>
              <a:off x="6375220" y="3175717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1</a:t>
              </a:r>
              <a:endParaRPr lang="en-US" sz="18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A8C397-CAB0-BB43-882B-AFE9A4A532A0}"/>
                </a:ext>
              </a:extLst>
            </p:cNvPr>
            <p:cNvSpPr/>
            <p:nvPr/>
          </p:nvSpPr>
          <p:spPr>
            <a:xfrm>
              <a:off x="6928885" y="316915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0</a:t>
              </a:r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1782547-6B22-ED49-9F36-3436B362219F}"/>
                </a:ext>
              </a:extLst>
            </p:cNvPr>
            <p:cNvSpPr/>
            <p:nvPr/>
          </p:nvSpPr>
          <p:spPr>
            <a:xfrm>
              <a:off x="7355438" y="316915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0</a:t>
              </a:r>
              <a:endParaRPr lang="en-US" sz="18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0AC80C-C516-6D4F-B44E-BC1F74D6AA1A}"/>
                </a:ext>
              </a:extLst>
            </p:cNvPr>
            <p:cNvSpPr/>
            <p:nvPr/>
          </p:nvSpPr>
          <p:spPr>
            <a:xfrm>
              <a:off x="7812360" y="3164428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0</a:t>
              </a:r>
              <a:endParaRPr lang="en-US" sz="18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A3B93D6-8C8D-1D4F-A2AF-DE9C5650CAF9}"/>
                </a:ext>
              </a:extLst>
            </p:cNvPr>
            <p:cNvSpPr/>
            <p:nvPr/>
          </p:nvSpPr>
          <p:spPr>
            <a:xfrm>
              <a:off x="8262052" y="3168369"/>
              <a:ext cx="7024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rgbClr val="0070C0"/>
                  </a:solidFill>
                </a:rPr>
                <a:t>0   </a:t>
              </a:r>
              <a:r>
                <a:rPr lang="en-US" altLang="zh-CN" sz="1100" dirty="0">
                  <a:solidFill>
                    <a:srgbClr val="0070C0"/>
                  </a:solidFill>
                </a:rPr>
                <a:t> …</a:t>
              </a:r>
              <a:endParaRPr lang="en-US" sz="1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786133-243C-224D-B9B7-1BE2DCECE451}"/>
              </a:ext>
            </a:extLst>
          </p:cNvPr>
          <p:cNvGrpSpPr/>
          <p:nvPr/>
        </p:nvGrpSpPr>
        <p:grpSpPr>
          <a:xfrm>
            <a:off x="1989475" y="3659239"/>
            <a:ext cx="5252316" cy="3207555"/>
            <a:chOff x="214149" y="3911749"/>
            <a:chExt cx="4689240" cy="2757611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97C16808-C672-0542-92CC-80190A52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149" y="3911749"/>
              <a:ext cx="4689240" cy="2734607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7A8042A-D83B-8943-947A-0025B6599A15}"/>
                </a:ext>
              </a:extLst>
            </p:cNvPr>
            <p:cNvSpPr txBox="1"/>
            <p:nvPr/>
          </p:nvSpPr>
          <p:spPr>
            <a:xfrm>
              <a:off x="825943" y="6392361"/>
              <a:ext cx="172983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B050"/>
                  </a:solidFill>
                </a:rPr>
                <a:t>Tesla   and  Microsoft   …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834B68-54FE-9542-B5AC-40B97EED2FC3}"/>
              </a:ext>
            </a:extLst>
          </p:cNvPr>
          <p:cNvSpPr txBox="1"/>
          <p:nvPr/>
        </p:nvSpPr>
        <p:spPr>
          <a:xfrm>
            <a:off x="1628260" y="3429000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pooled</a:t>
            </a:r>
          </a:p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output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891661-F97C-E34A-B7D3-15CE3A54FFAA}"/>
              </a:ext>
            </a:extLst>
          </p:cNvPr>
          <p:cNvSpPr/>
          <p:nvPr/>
        </p:nvSpPr>
        <p:spPr>
          <a:xfrm>
            <a:off x="2278570" y="3616703"/>
            <a:ext cx="341204" cy="1538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A80EA6-D32D-914D-B28E-694FFD9A177C}"/>
              </a:ext>
            </a:extLst>
          </p:cNvPr>
          <p:cNvSpPr/>
          <p:nvPr/>
        </p:nvSpPr>
        <p:spPr>
          <a:xfrm>
            <a:off x="2715088" y="3616703"/>
            <a:ext cx="341204" cy="153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55F6D8-37A4-1B41-9889-1A3E7B4AFE87}"/>
              </a:ext>
            </a:extLst>
          </p:cNvPr>
          <p:cNvSpPr/>
          <p:nvPr/>
        </p:nvSpPr>
        <p:spPr>
          <a:xfrm>
            <a:off x="3151606" y="3616703"/>
            <a:ext cx="341204" cy="153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877D8A-2998-5540-A742-3CC9BDC737D2}"/>
              </a:ext>
            </a:extLst>
          </p:cNvPr>
          <p:cNvSpPr/>
          <p:nvPr/>
        </p:nvSpPr>
        <p:spPr>
          <a:xfrm>
            <a:off x="3588124" y="3616703"/>
            <a:ext cx="341204" cy="153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0C7043-5718-EC4B-893D-AE77A1D01568}"/>
              </a:ext>
            </a:extLst>
          </p:cNvPr>
          <p:cNvSpPr/>
          <p:nvPr/>
        </p:nvSpPr>
        <p:spPr>
          <a:xfrm>
            <a:off x="6514566" y="3616703"/>
            <a:ext cx="341204" cy="153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AEC2F1-C23A-5E44-804B-5256DBBC6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45" y="3539643"/>
            <a:ext cx="539015" cy="308008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CC13C50-48DE-6E46-9607-C024D1D05B03}"/>
              </a:ext>
            </a:extLst>
          </p:cNvPr>
          <p:cNvSpPr/>
          <p:nvPr/>
        </p:nvSpPr>
        <p:spPr>
          <a:xfrm>
            <a:off x="2670298" y="3510940"/>
            <a:ext cx="4214347" cy="384836"/>
          </a:xfrm>
          <a:prstGeom prst="roundRect">
            <a:avLst/>
          </a:prstGeom>
          <a:noFill/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4DCE2F-ED2C-4445-89E4-34EDDC894A68}"/>
              </a:ext>
            </a:extLst>
          </p:cNvPr>
          <p:cNvSpPr txBox="1"/>
          <p:nvPr/>
        </p:nvSpPr>
        <p:spPr>
          <a:xfrm>
            <a:off x="3949053" y="3610704"/>
            <a:ext cx="1631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</a:rPr>
              <a:t>sequence</a:t>
            </a:r>
            <a:r>
              <a:rPr lang="zh-CN" altLang="en-US" sz="1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C1C2CF-75F0-2B4E-B898-DC610398D97A}"/>
              </a:ext>
            </a:extLst>
          </p:cNvPr>
          <p:cNvGrpSpPr/>
          <p:nvPr/>
        </p:nvGrpSpPr>
        <p:grpSpPr>
          <a:xfrm>
            <a:off x="2756839" y="2234479"/>
            <a:ext cx="4264592" cy="1368152"/>
            <a:chOff x="2755681" y="2374134"/>
            <a:chExt cx="4264592" cy="1368152"/>
          </a:xfrm>
        </p:grpSpPr>
        <p:sp>
          <p:nvSpPr>
            <p:cNvPr id="71" name="Or 70">
              <a:extLst>
                <a:ext uri="{FF2B5EF4-FFF2-40B4-BE49-F238E27FC236}">
                  <a16:creationId xmlns:a16="http://schemas.microsoft.com/office/drawing/2014/main" id="{E8376961-B091-9C47-BB42-A10D08CF0B25}"/>
                </a:ext>
              </a:extLst>
            </p:cNvPr>
            <p:cNvSpPr/>
            <p:nvPr/>
          </p:nvSpPr>
          <p:spPr>
            <a:xfrm>
              <a:off x="4708052" y="2374134"/>
              <a:ext cx="166914" cy="166914"/>
            </a:xfrm>
            <a:prstGeom prst="flowChar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68C83FA-EF76-B843-9D12-8D23405AEF3F}"/>
                </a:ext>
              </a:extLst>
            </p:cNvPr>
            <p:cNvSpPr/>
            <p:nvPr/>
          </p:nvSpPr>
          <p:spPr>
            <a:xfrm>
              <a:off x="2954152" y="3255975"/>
              <a:ext cx="12089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</a:rPr>
                <a:t>0   0   1</a:t>
              </a:r>
              <a:endParaRPr lang="en-US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81A590-6652-F243-85E3-965A66BD27D2}"/>
                </a:ext>
              </a:extLst>
            </p:cNvPr>
            <p:cNvGrpSpPr/>
            <p:nvPr/>
          </p:nvGrpSpPr>
          <p:grpSpPr>
            <a:xfrm>
              <a:off x="2849203" y="2867965"/>
              <a:ext cx="200955" cy="874321"/>
              <a:chOff x="1560863" y="1277957"/>
              <a:chExt cx="200955" cy="874321"/>
            </a:xfrm>
          </p:grpSpPr>
          <p:sp>
            <p:nvSpPr>
              <p:cNvPr id="43" name="Summing Junction 42">
                <a:extLst>
                  <a:ext uri="{FF2B5EF4-FFF2-40B4-BE49-F238E27FC236}">
                    <a16:creationId xmlns:a16="http://schemas.microsoft.com/office/drawing/2014/main" id="{DB6E4A71-75D8-3747-A86C-188C76FDBE18}"/>
                  </a:ext>
                </a:extLst>
              </p:cNvPr>
              <p:cNvSpPr/>
              <p:nvPr/>
            </p:nvSpPr>
            <p:spPr>
              <a:xfrm>
                <a:off x="1560863" y="1437438"/>
                <a:ext cx="164733" cy="16473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01116CF-2702-EB45-9C45-3612DE11D9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4483" y="1604123"/>
                <a:ext cx="0" cy="5481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A87E6CAA-8AB7-DF4A-8990-6C3783FFF9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96608" y="1604121"/>
                <a:ext cx="65210" cy="1486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5F17969-DF14-7B4B-A48B-82F82F1393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3229" y="1277957"/>
                <a:ext cx="0" cy="146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E0DA542-85C5-BD4C-A889-97513A7D8817}"/>
                </a:ext>
              </a:extLst>
            </p:cNvPr>
            <p:cNvGrpSpPr/>
            <p:nvPr/>
          </p:nvGrpSpPr>
          <p:grpSpPr>
            <a:xfrm>
              <a:off x="3303281" y="2871087"/>
              <a:ext cx="200955" cy="871199"/>
              <a:chOff x="1560863" y="1277957"/>
              <a:chExt cx="200955" cy="871199"/>
            </a:xfrm>
          </p:grpSpPr>
          <p:sp>
            <p:nvSpPr>
              <p:cNvPr id="48" name="Summing Junction 47">
                <a:extLst>
                  <a:ext uri="{FF2B5EF4-FFF2-40B4-BE49-F238E27FC236}">
                    <a16:creationId xmlns:a16="http://schemas.microsoft.com/office/drawing/2014/main" id="{F67515A1-407D-1748-AB3B-56DDA13E55E9}"/>
                  </a:ext>
                </a:extLst>
              </p:cNvPr>
              <p:cNvSpPr/>
              <p:nvPr/>
            </p:nvSpPr>
            <p:spPr>
              <a:xfrm>
                <a:off x="1560863" y="1437438"/>
                <a:ext cx="164733" cy="16473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DB5AE6-0327-7540-A716-51CE6A6D3D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4483" y="1604124"/>
                <a:ext cx="0" cy="5450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14B82DF-5560-0240-994C-1A1A7EF0B6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96608" y="1604121"/>
                <a:ext cx="65210" cy="1486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F787AA5-CCB9-2849-AFD4-1A40198ABC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3229" y="1277957"/>
                <a:ext cx="0" cy="146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38286C-9258-0443-AB7D-7E2D550457A5}"/>
                </a:ext>
              </a:extLst>
            </p:cNvPr>
            <p:cNvGrpSpPr/>
            <p:nvPr/>
          </p:nvGrpSpPr>
          <p:grpSpPr>
            <a:xfrm>
              <a:off x="3744022" y="2868151"/>
              <a:ext cx="200955" cy="874135"/>
              <a:chOff x="1560863" y="1277957"/>
              <a:chExt cx="200955" cy="874135"/>
            </a:xfrm>
          </p:grpSpPr>
          <p:sp>
            <p:nvSpPr>
              <p:cNvPr id="53" name="Summing Junction 52">
                <a:extLst>
                  <a:ext uri="{FF2B5EF4-FFF2-40B4-BE49-F238E27FC236}">
                    <a16:creationId xmlns:a16="http://schemas.microsoft.com/office/drawing/2014/main" id="{AE63A259-E5EB-BF47-A2B4-AAC0B73E61BF}"/>
                  </a:ext>
                </a:extLst>
              </p:cNvPr>
              <p:cNvSpPr/>
              <p:nvPr/>
            </p:nvSpPr>
            <p:spPr>
              <a:xfrm>
                <a:off x="1560863" y="1437438"/>
                <a:ext cx="164733" cy="16473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F60E1A16-3467-654A-A0D2-A472775CC7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4483" y="1604124"/>
                <a:ext cx="0" cy="5479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699B97A-FDBB-144F-A914-B7CFCDC333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96608" y="1604121"/>
                <a:ext cx="65210" cy="1486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A1317F99-4047-984B-99D6-6E555420D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3229" y="1277957"/>
                <a:ext cx="0" cy="146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DF10243-3CA0-A646-AB40-1CD2C2FF5A34}"/>
                </a:ext>
              </a:extLst>
            </p:cNvPr>
            <p:cNvSpPr/>
            <p:nvPr/>
          </p:nvSpPr>
          <p:spPr>
            <a:xfrm>
              <a:off x="3655786" y="2706259"/>
              <a:ext cx="341204" cy="153888"/>
            </a:xfrm>
            <a:prstGeom prst="rect">
              <a:avLst/>
            </a:prstGeom>
            <a:solidFill>
              <a:srgbClr val="F8B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A965EB0-BF5B-784D-AE13-3BE7C887CDEC}"/>
                </a:ext>
              </a:extLst>
            </p:cNvPr>
            <p:cNvSpPr/>
            <p:nvPr/>
          </p:nvSpPr>
          <p:spPr>
            <a:xfrm>
              <a:off x="3215045" y="2705629"/>
              <a:ext cx="341204" cy="153888"/>
            </a:xfrm>
            <a:prstGeom prst="rect">
              <a:avLst/>
            </a:prstGeom>
            <a:solidFill>
              <a:srgbClr val="F8B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E03ACD-3F24-E24D-98A7-24BD1521A976}"/>
                </a:ext>
              </a:extLst>
            </p:cNvPr>
            <p:cNvSpPr/>
            <p:nvPr/>
          </p:nvSpPr>
          <p:spPr>
            <a:xfrm>
              <a:off x="2760967" y="2706618"/>
              <a:ext cx="341204" cy="153888"/>
            </a:xfrm>
            <a:prstGeom prst="rect">
              <a:avLst/>
            </a:prstGeom>
            <a:solidFill>
              <a:srgbClr val="F8B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180AEA3-4A70-F141-9471-FA3C3444A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9696" y="3062260"/>
              <a:ext cx="539015" cy="30800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9C7B6D8-9A5F-6B4A-9A22-AC8BE3C0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3028" y="2658461"/>
              <a:ext cx="539015" cy="308008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2D2B2AC-9045-4F47-9B50-AE45D137E89C}"/>
                </a:ext>
              </a:extLst>
            </p:cNvPr>
            <p:cNvSpPr/>
            <p:nvPr/>
          </p:nvSpPr>
          <p:spPr>
            <a:xfrm>
              <a:off x="6531672" y="2705629"/>
              <a:ext cx="341204" cy="153888"/>
            </a:xfrm>
            <a:prstGeom prst="rect">
              <a:avLst/>
            </a:prstGeom>
            <a:solidFill>
              <a:srgbClr val="F8B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7FDAE30-CC49-0E4D-A92D-57DDD41A9338}"/>
                </a:ext>
              </a:extLst>
            </p:cNvPr>
            <p:cNvGrpSpPr/>
            <p:nvPr/>
          </p:nvGrpSpPr>
          <p:grpSpPr>
            <a:xfrm>
              <a:off x="6622040" y="2867965"/>
              <a:ext cx="200955" cy="874321"/>
              <a:chOff x="1560863" y="1277957"/>
              <a:chExt cx="200955" cy="874321"/>
            </a:xfrm>
          </p:grpSpPr>
          <p:sp>
            <p:nvSpPr>
              <p:cNvPr id="65" name="Summing Junction 64">
                <a:extLst>
                  <a:ext uri="{FF2B5EF4-FFF2-40B4-BE49-F238E27FC236}">
                    <a16:creationId xmlns:a16="http://schemas.microsoft.com/office/drawing/2014/main" id="{1ED5BB12-D954-8A4F-AC00-D68F3EF69660}"/>
                  </a:ext>
                </a:extLst>
              </p:cNvPr>
              <p:cNvSpPr/>
              <p:nvPr/>
            </p:nvSpPr>
            <p:spPr>
              <a:xfrm>
                <a:off x="1560863" y="1437438"/>
                <a:ext cx="164733" cy="16473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57E7B439-2486-FE47-B9CA-7D83623F04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4483" y="1604123"/>
                <a:ext cx="0" cy="5481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4966ADE-1F9E-6246-B2CB-FD115E185B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96608" y="1604121"/>
                <a:ext cx="65210" cy="1486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7B1B6911-DE10-7449-BB95-233FAD51C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3229" y="1277957"/>
                <a:ext cx="0" cy="146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D425A88-9EA6-C040-8CF4-78B7B6894464}"/>
                </a:ext>
              </a:extLst>
            </p:cNvPr>
            <p:cNvSpPr/>
            <p:nvPr/>
          </p:nvSpPr>
          <p:spPr>
            <a:xfrm>
              <a:off x="6718587" y="324701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</a:rPr>
                <a:t>0</a:t>
              </a:r>
              <a:endParaRPr lang="en-US" dirty="0"/>
            </a:p>
          </p:txBody>
        </p:sp>
        <p:sp>
          <p:nvSpPr>
            <p:cNvPr id="70" name="Right Arrow Callout 69">
              <a:extLst>
                <a:ext uri="{FF2B5EF4-FFF2-40B4-BE49-F238E27FC236}">
                  <a16:creationId xmlns:a16="http://schemas.microsoft.com/office/drawing/2014/main" id="{60607C4A-6923-8248-98F3-176212D8327C}"/>
                </a:ext>
              </a:extLst>
            </p:cNvPr>
            <p:cNvSpPr/>
            <p:nvPr/>
          </p:nvSpPr>
          <p:spPr>
            <a:xfrm rot="16200000">
              <a:off x="4719047" y="714653"/>
              <a:ext cx="144925" cy="3831632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607"/>
              </a:avLst>
            </a:prstGeom>
            <a:solidFill>
              <a:srgbClr val="9DC4E6"/>
            </a:solidFill>
            <a:ln>
              <a:solidFill>
                <a:srgbClr val="9DC4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Left Arrow 71">
              <a:extLst>
                <a:ext uri="{FF2B5EF4-FFF2-40B4-BE49-F238E27FC236}">
                  <a16:creationId xmlns:a16="http://schemas.microsoft.com/office/drawing/2014/main" id="{4484429D-9D55-2546-81B3-5C90ED8E9359}"/>
                </a:ext>
              </a:extLst>
            </p:cNvPr>
            <p:cNvSpPr/>
            <p:nvPr/>
          </p:nvSpPr>
          <p:spPr>
            <a:xfrm>
              <a:off x="3107436" y="2415153"/>
              <a:ext cx="1590065" cy="118586"/>
            </a:xfrm>
            <a:prstGeom prst="leftArrow">
              <a:avLst>
                <a:gd name="adj1" fmla="val 24477"/>
                <a:gd name="adj2" fmla="val 70307"/>
              </a:avLst>
            </a:prstGeom>
            <a:solidFill>
              <a:srgbClr val="9DC4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E3110F3-7FC0-9A4F-9949-A787775A27B8}"/>
                </a:ext>
              </a:extLst>
            </p:cNvPr>
            <p:cNvSpPr/>
            <p:nvPr/>
          </p:nvSpPr>
          <p:spPr>
            <a:xfrm>
              <a:off x="2755681" y="2389855"/>
              <a:ext cx="341204" cy="15388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7B84165-7C2C-9540-A398-5D9F2043C68D}"/>
              </a:ext>
            </a:extLst>
          </p:cNvPr>
          <p:cNvSpPr txBox="1"/>
          <p:nvPr/>
        </p:nvSpPr>
        <p:spPr>
          <a:xfrm>
            <a:off x="3040734" y="1583736"/>
            <a:ext cx="739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 err="1">
                <a:solidFill>
                  <a:schemeClr val="accent6">
                    <a:lumMod val="75000"/>
                  </a:schemeClr>
                </a:solidFill>
              </a:rPr>
              <a:t>tf.concat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0F75AD-0454-BA4F-840D-E8C16738B241}"/>
              </a:ext>
            </a:extLst>
          </p:cNvPr>
          <p:cNvGrpSpPr/>
          <p:nvPr/>
        </p:nvGrpSpPr>
        <p:grpSpPr>
          <a:xfrm>
            <a:off x="1994996" y="1655520"/>
            <a:ext cx="1133118" cy="1947111"/>
            <a:chOff x="1994996" y="1655520"/>
            <a:chExt cx="1133118" cy="19471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1981767-E467-F844-A958-056CBE378446}"/>
                </a:ext>
              </a:extLst>
            </p:cNvPr>
            <p:cNvSpPr/>
            <p:nvPr/>
          </p:nvSpPr>
          <p:spPr>
            <a:xfrm>
              <a:off x="2714711" y="1655520"/>
              <a:ext cx="341204" cy="1538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FF2B0CA-3F8B-6844-89CD-6334D8CF07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7443" y="1837861"/>
              <a:ext cx="0" cy="417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3BFEAFF-AB05-4B45-B169-9E4528684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3819" y="1867476"/>
              <a:ext cx="0" cy="17351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10CD898-3664-BF43-AFFF-AAAB489E9B6E}"/>
                </a:ext>
              </a:extLst>
            </p:cNvPr>
            <p:cNvSpPr/>
            <p:nvPr/>
          </p:nvSpPr>
          <p:spPr>
            <a:xfrm>
              <a:off x="2233217" y="1660351"/>
              <a:ext cx="341204" cy="1538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rapezoid 78">
              <a:extLst>
                <a:ext uri="{FF2B5EF4-FFF2-40B4-BE49-F238E27FC236}">
                  <a16:creationId xmlns:a16="http://schemas.microsoft.com/office/drawing/2014/main" id="{ABFA0F91-5359-C041-82D2-C74C8612D9E5}"/>
                </a:ext>
              </a:extLst>
            </p:cNvPr>
            <p:cNvSpPr/>
            <p:nvPr/>
          </p:nvSpPr>
          <p:spPr>
            <a:xfrm>
              <a:off x="1994996" y="2626154"/>
              <a:ext cx="786476" cy="417773"/>
            </a:xfrm>
            <a:prstGeom prst="trapezoid">
              <a:avLst>
                <a:gd name="adj" fmla="val 3089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dense</a:t>
              </a:r>
            </a:p>
          </p:txBody>
        </p:sp>
        <p:sp>
          <p:nvSpPr>
            <p:cNvPr id="80" name="Trapezoid 79">
              <a:extLst>
                <a:ext uri="{FF2B5EF4-FFF2-40B4-BE49-F238E27FC236}">
                  <a16:creationId xmlns:a16="http://schemas.microsoft.com/office/drawing/2014/main" id="{95240D69-B320-0D47-BB02-F138F0FEB38C}"/>
                </a:ext>
              </a:extLst>
            </p:cNvPr>
            <p:cNvSpPr/>
            <p:nvPr/>
          </p:nvSpPr>
          <p:spPr>
            <a:xfrm>
              <a:off x="2734710" y="1950478"/>
              <a:ext cx="343335" cy="182378"/>
            </a:xfrm>
            <a:prstGeom prst="trapezoid">
              <a:avLst>
                <a:gd name="adj" fmla="val 3089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767B64C-60F8-FB4D-BA91-793A6CAA482F}"/>
                </a:ext>
              </a:extLst>
            </p:cNvPr>
            <p:cNvSpPr/>
            <p:nvPr/>
          </p:nvSpPr>
          <p:spPr>
            <a:xfrm>
              <a:off x="2699792" y="1947451"/>
              <a:ext cx="428322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/>
                <a:t>dense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85C58E-A680-DC45-8878-4AEFD548C5C7}"/>
              </a:ext>
            </a:extLst>
          </p:cNvPr>
          <p:cNvGrpSpPr/>
          <p:nvPr/>
        </p:nvGrpSpPr>
        <p:grpSpPr>
          <a:xfrm>
            <a:off x="2037444" y="378018"/>
            <a:ext cx="4539302" cy="1309833"/>
            <a:chOff x="2037444" y="378018"/>
            <a:chExt cx="4539302" cy="13098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4BF603-98F5-4646-AD6B-91112FBA1D78}"/>
                </a:ext>
              </a:extLst>
            </p:cNvPr>
            <p:cNvGrpSpPr/>
            <p:nvPr/>
          </p:nvGrpSpPr>
          <p:grpSpPr>
            <a:xfrm>
              <a:off x="2051720" y="692696"/>
              <a:ext cx="4525026" cy="995155"/>
              <a:chOff x="2098172" y="692696"/>
              <a:chExt cx="4033761" cy="995155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44331FD4-4C0F-224B-BEB6-138518EEE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2616" y="1412776"/>
                <a:ext cx="275074" cy="275075"/>
              </a:xfrm>
              <a:prstGeom prst="rect">
                <a:avLst/>
              </a:prstGeom>
            </p:spPr>
          </p:pic>
          <p:sp>
            <p:nvSpPr>
              <p:cNvPr id="82" name="Trapezoid 81">
                <a:extLst>
                  <a:ext uri="{FF2B5EF4-FFF2-40B4-BE49-F238E27FC236}">
                    <a16:creationId xmlns:a16="http://schemas.microsoft.com/office/drawing/2014/main" id="{EB50425F-D93B-044A-AB31-D61C5D92FDE7}"/>
                  </a:ext>
                </a:extLst>
              </p:cNvPr>
              <p:cNvSpPr/>
              <p:nvPr/>
            </p:nvSpPr>
            <p:spPr>
              <a:xfrm>
                <a:off x="2230627" y="1199975"/>
                <a:ext cx="786476" cy="417773"/>
              </a:xfrm>
              <a:prstGeom prst="trapezoid">
                <a:avLst>
                  <a:gd name="adj" fmla="val 3089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dense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F1C46ED-0245-B245-A5FF-6B86254DAA0B}"/>
                  </a:ext>
                </a:extLst>
              </p:cNvPr>
              <p:cNvSpPr txBox="1"/>
              <p:nvPr/>
            </p:nvSpPr>
            <p:spPr>
              <a:xfrm>
                <a:off x="2098172" y="908720"/>
                <a:ext cx="10086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rgbClr val="0070C0"/>
                    </a:solidFill>
                  </a:rPr>
                  <a:t> &lt; </a:t>
                </a:r>
                <a:r>
                  <a:rPr lang="en-US" altLang="zh-CN" sz="1200" b="1" i="1" dirty="0">
                    <a:solidFill>
                      <a:srgbClr val="0070C0"/>
                    </a:solidFill>
                  </a:rPr>
                  <a:t>s</a:t>
                </a:r>
                <a:r>
                  <a:rPr lang="en-US" altLang="zh-CN" sz="1200" b="1" baseline="-25000" dirty="0">
                    <a:solidFill>
                      <a:srgbClr val="0070C0"/>
                    </a:solidFill>
                  </a:rPr>
                  <a:t>-1 </a:t>
                </a:r>
                <a:r>
                  <a:rPr lang="en-US" altLang="zh-CN" sz="1200" b="1" dirty="0">
                    <a:solidFill>
                      <a:srgbClr val="0070C0"/>
                    </a:solidFill>
                  </a:rPr>
                  <a:t>, </a:t>
                </a:r>
                <a:r>
                  <a:rPr lang="en-US" altLang="zh-CN" sz="1200" b="1" i="1" dirty="0">
                    <a:solidFill>
                      <a:srgbClr val="0070C0"/>
                    </a:solidFill>
                  </a:rPr>
                  <a:t>s</a:t>
                </a:r>
                <a:r>
                  <a:rPr lang="en-US" altLang="zh-CN" sz="1200" b="1" baseline="-25000" dirty="0">
                    <a:solidFill>
                      <a:srgbClr val="0070C0"/>
                    </a:solidFill>
                  </a:rPr>
                  <a:t>0</a:t>
                </a:r>
                <a:r>
                  <a:rPr lang="en-US" altLang="zh-CN" sz="1200" b="1" dirty="0">
                    <a:solidFill>
                      <a:srgbClr val="0070C0"/>
                    </a:solidFill>
                  </a:rPr>
                  <a:t> , </a:t>
                </a:r>
                <a:r>
                  <a:rPr lang="en-US" altLang="zh-CN" sz="1200" b="1" i="1" dirty="0">
                    <a:solidFill>
                      <a:srgbClr val="0070C0"/>
                    </a:solidFill>
                  </a:rPr>
                  <a:t>s</a:t>
                </a:r>
                <a:r>
                  <a:rPr lang="en-US" altLang="zh-CN" sz="1200" b="1" baseline="-25000" dirty="0">
                    <a:solidFill>
                      <a:srgbClr val="0070C0"/>
                    </a:solidFill>
                  </a:rPr>
                  <a:t>1 </a:t>
                </a:r>
                <a:r>
                  <a:rPr lang="en-US" altLang="zh-CN" sz="1200" b="1" dirty="0">
                    <a:solidFill>
                      <a:srgbClr val="0070C0"/>
                    </a:solidFill>
                  </a:rPr>
                  <a:t>&gt;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3762297-3448-8046-9AE5-695054170F3C}"/>
                  </a:ext>
                </a:extLst>
              </p:cNvPr>
              <p:cNvSpPr/>
              <p:nvPr/>
            </p:nvSpPr>
            <p:spPr>
              <a:xfrm>
                <a:off x="2279652" y="692696"/>
                <a:ext cx="687004" cy="2194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>
                    <a:solidFill>
                      <a:schemeClr val="tx1"/>
                    </a:solidFill>
                  </a:rPr>
                  <a:t>softmax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B4F4A9E-94C9-224E-A739-3285C5DF50EF}"/>
                  </a:ext>
                </a:extLst>
              </p:cNvPr>
              <p:cNvSpPr/>
              <p:nvPr/>
            </p:nvSpPr>
            <p:spPr>
              <a:xfrm>
                <a:off x="5111012" y="692696"/>
                <a:ext cx="781697" cy="2194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one-hot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E5E4AF0-EA5A-2A4B-9017-64105C8EF923}"/>
                  </a:ext>
                </a:extLst>
              </p:cNvPr>
              <p:cNvSpPr txBox="1"/>
              <p:nvPr/>
            </p:nvSpPr>
            <p:spPr>
              <a:xfrm>
                <a:off x="4011994" y="1364856"/>
                <a:ext cx="21199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</a:rPr>
                  <a:t>Ground truth: </a:t>
                </a:r>
                <a:r>
                  <a:rPr lang="en-US" sz="1200" dirty="0">
                    <a:solidFill>
                      <a:srgbClr val="C00000"/>
                    </a:solidFill>
                  </a:rPr>
                  <a:t>rise, same, drop</a:t>
                </a:r>
              </a:p>
            </p:txBody>
          </p:sp>
          <p:sp>
            <p:nvSpPr>
              <p:cNvPr id="88" name="Down Arrow 87">
                <a:extLst>
                  <a:ext uri="{FF2B5EF4-FFF2-40B4-BE49-F238E27FC236}">
                    <a16:creationId xmlns:a16="http://schemas.microsoft.com/office/drawing/2014/main" id="{69071BF3-DCF1-0249-A557-28A01621E995}"/>
                  </a:ext>
                </a:extLst>
              </p:cNvPr>
              <p:cNvSpPr/>
              <p:nvPr/>
            </p:nvSpPr>
            <p:spPr>
              <a:xfrm flipV="1">
                <a:off x="5343545" y="980728"/>
                <a:ext cx="277672" cy="364275"/>
              </a:xfrm>
              <a:prstGeom prst="downArrow">
                <a:avLst/>
              </a:prstGeom>
              <a:solidFill>
                <a:srgbClr val="9DC4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Notched Right Arrow 88">
                <a:extLst>
                  <a:ext uri="{FF2B5EF4-FFF2-40B4-BE49-F238E27FC236}">
                    <a16:creationId xmlns:a16="http://schemas.microsoft.com/office/drawing/2014/main" id="{E9F5B3DB-7F9F-4142-AF51-9F0714ACA1BD}"/>
                  </a:ext>
                </a:extLst>
              </p:cNvPr>
              <p:cNvSpPr/>
              <p:nvPr/>
            </p:nvSpPr>
            <p:spPr>
              <a:xfrm>
                <a:off x="3013189" y="715436"/>
                <a:ext cx="318406" cy="172019"/>
              </a:xfrm>
              <a:prstGeom prst="notchedRightArrow">
                <a:avLst/>
              </a:prstGeom>
              <a:solidFill>
                <a:srgbClr val="9DC4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Notched Right Arrow 89">
                <a:extLst>
                  <a:ext uri="{FF2B5EF4-FFF2-40B4-BE49-F238E27FC236}">
                    <a16:creationId xmlns:a16="http://schemas.microsoft.com/office/drawing/2014/main" id="{42F39A3C-FCC2-7F4A-B6F4-136551D93A0B}"/>
                  </a:ext>
                </a:extLst>
              </p:cNvPr>
              <p:cNvSpPr/>
              <p:nvPr/>
            </p:nvSpPr>
            <p:spPr>
              <a:xfrm rot="10800000">
                <a:off x="4720768" y="708288"/>
                <a:ext cx="352202" cy="172019"/>
              </a:xfrm>
              <a:prstGeom prst="notchedRightArrow">
                <a:avLst/>
              </a:prstGeom>
              <a:solidFill>
                <a:srgbClr val="9DC4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A124D6-C18C-134A-B5CE-1C39DD472F74}"/>
                </a:ext>
              </a:extLst>
            </p:cNvPr>
            <p:cNvSpPr txBox="1"/>
            <p:nvPr/>
          </p:nvSpPr>
          <p:spPr>
            <a:xfrm>
              <a:off x="2037444" y="378018"/>
              <a:ext cx="12480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70C0"/>
                  </a:solidFill>
                </a:rPr>
                <a:t> &lt; </a:t>
              </a:r>
              <a:r>
                <a:rPr lang="en-US" altLang="zh-CN" sz="1200" b="1" i="1" dirty="0">
                  <a:solidFill>
                    <a:srgbClr val="0070C0"/>
                  </a:solidFill>
                </a:rPr>
                <a:t>p</a:t>
              </a:r>
              <a:r>
                <a:rPr lang="en-US" altLang="zh-CN" sz="1200" b="1" baseline="-25000" dirty="0">
                  <a:solidFill>
                    <a:srgbClr val="0070C0"/>
                  </a:solidFill>
                </a:rPr>
                <a:t>-1 </a:t>
              </a:r>
              <a:r>
                <a:rPr lang="en-US" altLang="zh-CN" sz="1200" b="1" dirty="0">
                  <a:solidFill>
                    <a:srgbClr val="0070C0"/>
                  </a:solidFill>
                </a:rPr>
                <a:t>, </a:t>
              </a:r>
              <a:r>
                <a:rPr lang="en-US" altLang="zh-CN" sz="1200" b="1" i="1" dirty="0">
                  <a:solidFill>
                    <a:srgbClr val="0070C0"/>
                  </a:solidFill>
                </a:rPr>
                <a:t>p</a:t>
              </a:r>
              <a:r>
                <a:rPr lang="en-US" altLang="zh-CN" sz="1200" b="1" baseline="-25000" dirty="0">
                  <a:solidFill>
                    <a:srgbClr val="0070C0"/>
                  </a:solidFill>
                </a:rPr>
                <a:t>0</a:t>
              </a:r>
              <a:r>
                <a:rPr lang="en-US" altLang="zh-CN" sz="1200" b="1" dirty="0">
                  <a:solidFill>
                    <a:srgbClr val="0070C0"/>
                  </a:solidFill>
                </a:rPr>
                <a:t> , </a:t>
              </a:r>
              <a:r>
                <a:rPr lang="en-US" altLang="zh-CN" sz="1200" b="1" i="1" dirty="0">
                  <a:solidFill>
                    <a:srgbClr val="0070C0"/>
                  </a:solidFill>
                </a:rPr>
                <a:t>p</a:t>
              </a:r>
              <a:r>
                <a:rPr lang="en-US" altLang="zh-CN" sz="1200" b="1" baseline="-25000" dirty="0">
                  <a:solidFill>
                    <a:srgbClr val="0070C0"/>
                  </a:solidFill>
                </a:rPr>
                <a:t>1 </a:t>
              </a:r>
              <a:r>
                <a:rPr lang="en-US" altLang="zh-CN" sz="1200" b="1" dirty="0">
                  <a:solidFill>
                    <a:srgbClr val="0070C0"/>
                  </a:solidFill>
                </a:rPr>
                <a:t>&gt;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0544EEE-90F3-BD40-9AC8-CBFF82D27F4B}"/>
                </a:ext>
              </a:extLst>
            </p:cNvPr>
            <p:cNvSpPr txBox="1"/>
            <p:nvPr/>
          </p:nvSpPr>
          <p:spPr>
            <a:xfrm>
              <a:off x="5281981" y="437877"/>
              <a:ext cx="1132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70C0"/>
                  </a:solidFill>
                </a:rPr>
                <a:t> &lt; 1 ,  0 ,  0 &gt;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B6BD6D-57EE-B544-ADE6-A986655290DC}"/>
                </a:ext>
              </a:extLst>
            </p:cNvPr>
            <p:cNvSpPr/>
            <p:nvPr/>
          </p:nvSpPr>
          <p:spPr>
            <a:xfrm>
              <a:off x="3491880" y="649724"/>
              <a:ext cx="1446541" cy="26754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cross-entropy loss</a:t>
              </a:r>
            </a:p>
          </p:txBody>
        </p:sp>
      </p:grpSp>
      <p:sp>
        <p:nvSpPr>
          <p:cNvPr id="98" name="Bent Arrow 97">
            <a:extLst>
              <a:ext uri="{FF2B5EF4-FFF2-40B4-BE49-F238E27FC236}">
                <a16:creationId xmlns:a16="http://schemas.microsoft.com/office/drawing/2014/main" id="{F68A7CF5-ACE1-EC4F-86D2-CAE697589430}"/>
              </a:ext>
            </a:extLst>
          </p:cNvPr>
          <p:cNvSpPr/>
          <p:nvPr/>
        </p:nvSpPr>
        <p:spPr>
          <a:xfrm rot="10800000">
            <a:off x="4123359" y="542205"/>
            <a:ext cx="3602844" cy="2928263"/>
          </a:xfrm>
          <a:prstGeom prst="bentArrow">
            <a:avLst>
              <a:gd name="adj1" fmla="val 3889"/>
              <a:gd name="adj2" fmla="val 3743"/>
              <a:gd name="adj3" fmla="val 5260"/>
              <a:gd name="adj4" fmla="val 36054"/>
            </a:avLst>
          </a:prstGeom>
          <a:solidFill>
            <a:srgbClr val="4F81BA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45157854-C265-AB45-B192-E6B0D9102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149080"/>
            <a:ext cx="8221772" cy="9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4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046 L 0.00243 -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Problem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Collection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Preparation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News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Feature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Extraction</a:t>
            </a:r>
          </a:p>
          <a:p>
            <a:r>
              <a:rPr lang="en-US" altLang="zh-CN" sz="3000" dirty="0"/>
              <a:t>Model</a:t>
            </a:r>
            <a:r>
              <a:rPr lang="zh-CN" altLang="en-US" sz="3000" dirty="0"/>
              <a:t> </a:t>
            </a:r>
            <a:r>
              <a:rPr lang="en-US" altLang="zh-CN" sz="3000" dirty="0"/>
              <a:t>for</a:t>
            </a:r>
            <a:r>
              <a:rPr lang="zh-CN" altLang="en-US" sz="3000" dirty="0"/>
              <a:t> </a:t>
            </a:r>
            <a:r>
              <a:rPr lang="en-US" altLang="zh-CN" sz="3000" dirty="0"/>
              <a:t>Temporal</a:t>
            </a:r>
            <a:r>
              <a:rPr lang="zh-CN" altLang="en-US" sz="3000" dirty="0"/>
              <a:t> </a:t>
            </a:r>
            <a:r>
              <a:rPr lang="en-US" altLang="zh-CN" sz="3000" dirty="0"/>
              <a:t>Prediction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1303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9C51F4-67FF-2D4D-A840-381B51E46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171" y="220472"/>
            <a:ext cx="3656293" cy="2056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Our</a:t>
            </a:r>
            <a:r>
              <a:rPr lang="zh-CN" altLang="en-US" sz="4800" dirty="0"/>
              <a:t> </a:t>
            </a:r>
            <a:r>
              <a:rPr lang="en-US" altLang="zh-CN" sz="4800" dirty="0"/>
              <a:t>RNN</a:t>
            </a:r>
            <a:r>
              <a:rPr lang="zh-CN" altLang="en-US" sz="4800" dirty="0"/>
              <a:t> </a:t>
            </a:r>
            <a:r>
              <a:rPr lang="en-US" altLang="zh-CN" sz="4800" dirty="0"/>
              <a:t>Model</a:t>
            </a:r>
            <a:endParaRPr lang="en-US" sz="4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294486"/>
            <a:ext cx="8515350" cy="4221162"/>
          </a:xfrm>
        </p:spPr>
        <p:txBody>
          <a:bodyPr/>
          <a:lstStyle/>
          <a:p>
            <a:r>
              <a:rPr lang="en-US" altLang="zh-CN" sz="2800" dirty="0"/>
              <a:t>We</a:t>
            </a:r>
            <a:r>
              <a:rPr lang="zh-CN" altLang="en-US" sz="2800" dirty="0"/>
              <a:t> </a:t>
            </a:r>
            <a:r>
              <a:rPr lang="en-US" altLang="zh-CN" sz="2800" dirty="0"/>
              <a:t>use</a:t>
            </a:r>
            <a:r>
              <a:rPr lang="zh-CN" altLang="en-US" sz="2800" dirty="0"/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recurrent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neural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network</a:t>
            </a:r>
            <a:r>
              <a:rPr lang="zh-CN" altLang="en-US" sz="2800" dirty="0"/>
              <a:t> </a:t>
            </a:r>
            <a:r>
              <a:rPr lang="en-US" altLang="zh-CN" sz="2800" dirty="0"/>
              <a:t>(RNN)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capture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features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an</a:t>
            </a:r>
            <a:r>
              <a:rPr lang="zh-CN" altLang="en-US" sz="2800" dirty="0"/>
              <a:t> </a:t>
            </a:r>
            <a:r>
              <a:rPr lang="en-US" altLang="zh-CN" sz="2800" dirty="0"/>
              <a:t>entire</a:t>
            </a:r>
            <a:r>
              <a:rPr lang="zh-CN" altLang="en-US" sz="2800" dirty="0"/>
              <a:t> </a:t>
            </a:r>
            <a:r>
              <a:rPr lang="en-US" altLang="zh-CN" sz="2800" dirty="0"/>
              <a:t>temporal</a:t>
            </a:r>
            <a:r>
              <a:rPr lang="zh-CN" altLang="en-US" sz="2800" dirty="0"/>
              <a:t> </a:t>
            </a:r>
            <a:r>
              <a:rPr lang="en-US" altLang="zh-CN" sz="2800" dirty="0"/>
              <a:t>sequence</a:t>
            </a:r>
          </a:p>
          <a:p>
            <a:r>
              <a:rPr lang="en-US" altLang="zh-CN" sz="2800" dirty="0"/>
              <a:t>We</a:t>
            </a:r>
            <a:r>
              <a:rPr lang="zh-CN" altLang="en-US" sz="2800" dirty="0"/>
              <a:t> </a:t>
            </a:r>
            <a:r>
              <a:rPr lang="en-US" altLang="zh-CN" sz="2800" dirty="0"/>
              <a:t>adopt</a:t>
            </a:r>
            <a:r>
              <a:rPr lang="zh-CN" altLang="en-US" sz="2800" dirty="0"/>
              <a:t> </a:t>
            </a:r>
            <a:r>
              <a:rPr lang="en-US" altLang="zh-CN" sz="2800" dirty="0"/>
              <a:t>an</a:t>
            </a:r>
            <a:r>
              <a:rPr lang="zh-CN" altLang="en-US" sz="2800" dirty="0"/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autoregressive</a:t>
            </a:r>
            <a:r>
              <a:rPr lang="zh-CN" altLang="en-US" sz="2800" dirty="0"/>
              <a:t> </a:t>
            </a:r>
            <a:r>
              <a:rPr lang="en-US" altLang="zh-CN" sz="2800" dirty="0"/>
              <a:t>design,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use</a:t>
            </a:r>
            <a:r>
              <a:rPr lang="zh-CN" altLang="en-US" sz="2800" dirty="0"/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LSTM</a:t>
            </a:r>
            <a:r>
              <a:rPr lang="zh-CN" altLang="en-US" sz="2800" dirty="0"/>
              <a:t> </a:t>
            </a:r>
            <a:r>
              <a:rPr lang="en-US" altLang="zh-CN" sz="2800" dirty="0"/>
              <a:t>as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RNN</a:t>
            </a:r>
            <a:r>
              <a:rPr lang="zh-CN" altLang="en-US" sz="2800" dirty="0"/>
              <a:t> </a:t>
            </a:r>
            <a:r>
              <a:rPr lang="en-US" altLang="zh-CN" sz="2800" dirty="0"/>
              <a:t>unit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mitigate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vanishing</a:t>
            </a:r>
            <a:r>
              <a:rPr lang="zh-CN" altLang="en-US" sz="2800" dirty="0"/>
              <a:t> </a:t>
            </a:r>
            <a:r>
              <a:rPr lang="en-US" altLang="zh-CN" sz="2800" dirty="0"/>
              <a:t>gradient</a:t>
            </a:r>
            <a:r>
              <a:rPr lang="zh-CN" altLang="en-US" sz="2800" dirty="0"/>
              <a:t> </a:t>
            </a:r>
            <a:r>
              <a:rPr lang="en-US" altLang="zh-CN" sz="2800" dirty="0"/>
              <a:t>problem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D3C-5096-6841-B3AA-985786B67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4509120"/>
            <a:ext cx="814537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0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CCE1A2-1C81-534F-9DA8-FB5A0683E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288" y="5392380"/>
            <a:ext cx="779197" cy="1114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E5D7F8-A2B1-AA4B-B70A-64F979098795}"/>
              </a:ext>
            </a:extLst>
          </p:cNvPr>
          <p:cNvGrpSpPr/>
          <p:nvPr/>
        </p:nvGrpSpPr>
        <p:grpSpPr>
          <a:xfrm>
            <a:off x="1356346" y="209166"/>
            <a:ext cx="6515389" cy="3363850"/>
            <a:chOff x="1122284" y="410033"/>
            <a:chExt cx="7062874" cy="364651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A55476-8FF1-D84D-9C1B-AD62E2D47D06}"/>
                </a:ext>
              </a:extLst>
            </p:cNvPr>
            <p:cNvCxnSpPr/>
            <p:nvPr/>
          </p:nvCxnSpPr>
          <p:spPr>
            <a:xfrm flipV="1">
              <a:off x="1365117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877FBB-9161-9945-A30C-663D1F12091F}"/>
                </a:ext>
              </a:extLst>
            </p:cNvPr>
            <p:cNvSpPr/>
            <p:nvPr/>
          </p:nvSpPr>
          <p:spPr>
            <a:xfrm>
              <a:off x="1122284" y="1765106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0A025E-AE9A-7842-AB2B-AD185EB5B05B}"/>
                </a:ext>
              </a:extLst>
            </p:cNvPr>
            <p:cNvSpPr/>
            <p:nvPr/>
          </p:nvSpPr>
          <p:spPr>
            <a:xfrm>
              <a:off x="2064095" y="1749985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3566CA-110A-5B4A-A048-431F499F8ADB}"/>
                </a:ext>
              </a:extLst>
            </p:cNvPr>
            <p:cNvSpPr/>
            <p:nvPr/>
          </p:nvSpPr>
          <p:spPr>
            <a:xfrm>
              <a:off x="2987661" y="1749985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EAF49F-7C63-CC4B-BA27-56B38A0C2BD1}"/>
                </a:ext>
              </a:extLst>
            </p:cNvPr>
            <p:cNvSpPr/>
            <p:nvPr/>
          </p:nvSpPr>
          <p:spPr>
            <a:xfrm>
              <a:off x="7710994" y="1765106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err="1">
                  <a:solidFill>
                    <a:schemeClr val="tx1"/>
                  </a:solidFill>
                </a:rPr>
                <a:t>h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250A73-F75E-3F40-B634-7962F32C0C03}"/>
                </a:ext>
              </a:extLst>
            </p:cNvPr>
            <p:cNvSpPr/>
            <p:nvPr/>
          </p:nvSpPr>
          <p:spPr>
            <a:xfrm>
              <a:off x="7710994" y="410033"/>
              <a:ext cx="474164" cy="921246"/>
            </a:xfrm>
            <a:prstGeom prst="rect">
              <a:avLst/>
            </a:prstGeom>
            <a:solidFill>
              <a:srgbClr val="CADAF9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</a:rPr>
                <a:t>y</a:t>
              </a:r>
              <a:endParaRPr lang="en-US" sz="2000" i="1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A1051D0-7B53-4542-918A-085239A938DE}"/>
                </a:ext>
              </a:extLst>
            </p:cNvPr>
            <p:cNvSpPr/>
            <p:nvPr/>
          </p:nvSpPr>
          <p:spPr>
            <a:xfrm>
              <a:off x="1122284" y="3135300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E877F4E-5DF3-B847-B342-E58AE97F1905}"/>
                </a:ext>
              </a:extLst>
            </p:cNvPr>
            <p:cNvSpPr/>
            <p:nvPr/>
          </p:nvSpPr>
          <p:spPr>
            <a:xfrm>
              <a:off x="2064095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DA8C62-7498-AF48-8593-79C497A44F3A}"/>
                </a:ext>
              </a:extLst>
            </p:cNvPr>
            <p:cNvSpPr/>
            <p:nvPr/>
          </p:nvSpPr>
          <p:spPr>
            <a:xfrm>
              <a:off x="2987661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527F66A-F145-FF48-A482-CF10E25CC6E9}"/>
                </a:ext>
              </a:extLst>
            </p:cNvPr>
            <p:cNvSpPr/>
            <p:nvPr/>
          </p:nvSpPr>
          <p:spPr>
            <a:xfrm>
              <a:off x="7710994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err="1">
                  <a:solidFill>
                    <a:schemeClr val="tx1"/>
                  </a:solidFill>
                </a:rPr>
                <a:t>x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15DC0CF-8916-A94D-B923-EA8D5314ABCA}"/>
                </a:ext>
              </a:extLst>
            </p:cNvPr>
            <p:cNvCxnSpPr/>
            <p:nvPr/>
          </p:nvCxnSpPr>
          <p:spPr>
            <a:xfrm flipV="1">
              <a:off x="2310065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407E497-E7C1-2042-886A-DD3124AD5243}"/>
                </a:ext>
              </a:extLst>
            </p:cNvPr>
            <p:cNvCxnSpPr/>
            <p:nvPr/>
          </p:nvCxnSpPr>
          <p:spPr>
            <a:xfrm flipV="1">
              <a:off x="3244790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17BB3D9-F691-2C4D-8306-7C1E825BC0DC}"/>
                </a:ext>
              </a:extLst>
            </p:cNvPr>
            <p:cNvCxnSpPr/>
            <p:nvPr/>
          </p:nvCxnSpPr>
          <p:spPr>
            <a:xfrm flipV="1">
              <a:off x="7963239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F3A726-E7C7-F64A-B12A-1BEAA0F497C9}"/>
                </a:ext>
              </a:extLst>
            </p:cNvPr>
            <p:cNvCxnSpPr/>
            <p:nvPr/>
          </p:nvCxnSpPr>
          <p:spPr>
            <a:xfrm flipV="1">
              <a:off x="7963239" y="1353285"/>
              <a:ext cx="0" cy="398565"/>
            </a:xfrm>
            <a:prstGeom prst="straightConnector1">
              <a:avLst/>
            </a:prstGeom>
            <a:ln>
              <a:solidFill>
                <a:srgbClr val="274FA5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B466E47-F79B-734F-B5E0-9BCDEA490D47}"/>
                </a:ext>
              </a:extLst>
            </p:cNvPr>
            <p:cNvCxnSpPr>
              <a:cxnSpLocks/>
            </p:cNvCxnSpPr>
            <p:nvPr/>
          </p:nvCxnSpPr>
          <p:spPr>
            <a:xfrm>
              <a:off x="1596448" y="2271766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8C4ACE1-26B6-7149-A4EC-F110EC7818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8259" y="2271766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48C638D-8432-764F-9792-194FF8362171}"/>
                </a:ext>
              </a:extLst>
            </p:cNvPr>
            <p:cNvCxnSpPr>
              <a:cxnSpLocks/>
            </p:cNvCxnSpPr>
            <p:nvPr/>
          </p:nvCxnSpPr>
          <p:spPr>
            <a:xfrm>
              <a:off x="3461825" y="2263029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ADA322F-B88A-124B-B925-686EAFA45E6A}"/>
                </a:ext>
              </a:extLst>
            </p:cNvPr>
            <p:cNvCxnSpPr>
              <a:cxnSpLocks/>
            </p:cNvCxnSpPr>
            <p:nvPr/>
          </p:nvCxnSpPr>
          <p:spPr>
            <a:xfrm>
              <a:off x="7270050" y="2263029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453D31E-5ACC-3542-9674-0AA4BD9590F6}"/>
                </a:ext>
              </a:extLst>
            </p:cNvPr>
            <p:cNvSpPr txBox="1"/>
            <p:nvPr/>
          </p:nvSpPr>
          <p:spPr>
            <a:xfrm>
              <a:off x="6740587" y="1866609"/>
              <a:ext cx="523395" cy="567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...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AC601F5-44A2-824B-99B6-833903346F5E}"/>
                </a:ext>
              </a:extLst>
            </p:cNvPr>
            <p:cNvSpPr txBox="1"/>
            <p:nvPr/>
          </p:nvSpPr>
          <p:spPr>
            <a:xfrm>
              <a:off x="6741585" y="3174591"/>
              <a:ext cx="747729" cy="56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...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29CB29-86D4-8746-AFCF-341E07A685D6}"/>
                </a:ext>
              </a:extLst>
            </p:cNvPr>
            <p:cNvCxnSpPr/>
            <p:nvPr/>
          </p:nvCxnSpPr>
          <p:spPr>
            <a:xfrm flipV="1">
              <a:off x="4162239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837533D-9D72-EC48-8D8B-3FC5DC0A54DA}"/>
                </a:ext>
              </a:extLst>
            </p:cNvPr>
            <p:cNvSpPr/>
            <p:nvPr/>
          </p:nvSpPr>
          <p:spPr>
            <a:xfrm>
              <a:off x="3919406" y="1763324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4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650E660-98AB-654B-9152-42A521DD2992}"/>
                </a:ext>
              </a:extLst>
            </p:cNvPr>
            <p:cNvSpPr/>
            <p:nvPr/>
          </p:nvSpPr>
          <p:spPr>
            <a:xfrm>
              <a:off x="4861217" y="1748203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5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9F7E262-B02D-D845-97AB-49CE2926D5AD}"/>
                </a:ext>
              </a:extLst>
            </p:cNvPr>
            <p:cNvSpPr/>
            <p:nvPr/>
          </p:nvSpPr>
          <p:spPr>
            <a:xfrm>
              <a:off x="5784783" y="1748203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6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663E296-8205-1A49-BF05-83363DDFD450}"/>
                </a:ext>
              </a:extLst>
            </p:cNvPr>
            <p:cNvSpPr/>
            <p:nvPr/>
          </p:nvSpPr>
          <p:spPr>
            <a:xfrm>
              <a:off x="3919406" y="3133518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4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2929F3B-0094-074B-AD26-84873A231BD8}"/>
                </a:ext>
              </a:extLst>
            </p:cNvPr>
            <p:cNvSpPr/>
            <p:nvPr/>
          </p:nvSpPr>
          <p:spPr>
            <a:xfrm>
              <a:off x="4861217" y="3118397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5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ADAEE5B-C38A-9849-B098-6D24187D10AF}"/>
                </a:ext>
              </a:extLst>
            </p:cNvPr>
            <p:cNvSpPr/>
            <p:nvPr/>
          </p:nvSpPr>
          <p:spPr>
            <a:xfrm>
              <a:off x="5784783" y="3118397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6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32275EC-B46E-544A-AF70-9815E70DDAE2}"/>
                </a:ext>
              </a:extLst>
            </p:cNvPr>
            <p:cNvCxnSpPr/>
            <p:nvPr/>
          </p:nvCxnSpPr>
          <p:spPr>
            <a:xfrm flipV="1">
              <a:off x="5107187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D4127A3-44EA-0842-A561-CA2CCAB81B65}"/>
                </a:ext>
              </a:extLst>
            </p:cNvPr>
            <p:cNvCxnSpPr/>
            <p:nvPr/>
          </p:nvCxnSpPr>
          <p:spPr>
            <a:xfrm flipV="1">
              <a:off x="6041912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E29CD60-8876-7C4F-A562-65FD67405344}"/>
                </a:ext>
              </a:extLst>
            </p:cNvPr>
            <p:cNvCxnSpPr>
              <a:cxnSpLocks/>
            </p:cNvCxnSpPr>
            <p:nvPr/>
          </p:nvCxnSpPr>
          <p:spPr>
            <a:xfrm>
              <a:off x="4393570" y="2269984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49D4CDF-E081-9247-998C-EF4E42E1DC34}"/>
                </a:ext>
              </a:extLst>
            </p:cNvPr>
            <p:cNvCxnSpPr>
              <a:cxnSpLocks/>
            </p:cNvCxnSpPr>
            <p:nvPr/>
          </p:nvCxnSpPr>
          <p:spPr>
            <a:xfrm>
              <a:off x="5335381" y="2269984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0BDBAE6-0746-034A-A297-9909DEC7EFAD}"/>
                </a:ext>
              </a:extLst>
            </p:cNvPr>
            <p:cNvCxnSpPr>
              <a:cxnSpLocks/>
            </p:cNvCxnSpPr>
            <p:nvPr/>
          </p:nvCxnSpPr>
          <p:spPr>
            <a:xfrm>
              <a:off x="6258947" y="2261247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C1942C3B-5013-4749-B3DA-77A2C4DAAC14}"/>
              </a:ext>
            </a:extLst>
          </p:cNvPr>
          <p:cNvSpPr/>
          <p:nvPr/>
        </p:nvSpPr>
        <p:spPr>
          <a:xfrm>
            <a:off x="2155676" y="323733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Temporal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RNN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Predictor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93511-06AB-6144-86AF-2C51F25B5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708" y="3671135"/>
            <a:ext cx="8064896" cy="114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D0A840-F3B9-E745-AFE2-EC3EAA9FA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915" y="3940451"/>
            <a:ext cx="660915" cy="6609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5D387B-437B-C34E-80B1-2A042B985BBC}"/>
              </a:ext>
            </a:extLst>
          </p:cNvPr>
          <p:cNvGrpSpPr/>
          <p:nvPr/>
        </p:nvGrpSpPr>
        <p:grpSpPr>
          <a:xfrm>
            <a:off x="1475656" y="4081620"/>
            <a:ext cx="6264696" cy="382242"/>
            <a:chOff x="1475656" y="4081620"/>
            <a:chExt cx="6264696" cy="3822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028BC7-63B4-DC48-BE22-A91ECE7B5409}"/>
                </a:ext>
              </a:extLst>
            </p:cNvPr>
            <p:cNvSpPr/>
            <p:nvPr/>
          </p:nvSpPr>
          <p:spPr>
            <a:xfrm>
              <a:off x="1475656" y="4085284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D5E690-F5B0-EF4A-B75C-799B85127AAD}"/>
                </a:ext>
              </a:extLst>
            </p:cNvPr>
            <p:cNvSpPr/>
            <p:nvPr/>
          </p:nvSpPr>
          <p:spPr>
            <a:xfrm>
              <a:off x="2371848" y="4085284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6128844-9ACD-674F-BAF1-2013E3159C10}"/>
                </a:ext>
              </a:extLst>
            </p:cNvPr>
            <p:cNvSpPr/>
            <p:nvPr/>
          </p:nvSpPr>
          <p:spPr>
            <a:xfrm>
              <a:off x="3192891" y="4085284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CD4DDC-C620-2A45-8922-87505CE6E608}"/>
                </a:ext>
              </a:extLst>
            </p:cNvPr>
            <p:cNvSpPr/>
            <p:nvPr/>
          </p:nvSpPr>
          <p:spPr>
            <a:xfrm>
              <a:off x="4078901" y="4081621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4937224-2F42-A246-ACAA-0DF73651BD2F}"/>
                </a:ext>
              </a:extLst>
            </p:cNvPr>
            <p:cNvSpPr/>
            <p:nvPr/>
          </p:nvSpPr>
          <p:spPr>
            <a:xfrm>
              <a:off x="4932040" y="4081621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68D8DDE-2E57-9C4F-B2D6-0ECCC2A43008}"/>
                </a:ext>
              </a:extLst>
            </p:cNvPr>
            <p:cNvSpPr/>
            <p:nvPr/>
          </p:nvSpPr>
          <p:spPr>
            <a:xfrm>
              <a:off x="5796136" y="4081621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48AFDBA-B902-4145-9AD6-58A000CB7D31}"/>
                </a:ext>
              </a:extLst>
            </p:cNvPr>
            <p:cNvSpPr/>
            <p:nvPr/>
          </p:nvSpPr>
          <p:spPr>
            <a:xfrm>
              <a:off x="7596336" y="4081620"/>
              <a:ext cx="144016" cy="378578"/>
            </a:xfrm>
            <a:prstGeom prst="rect">
              <a:avLst/>
            </a:prstGeom>
            <a:solidFill>
              <a:srgbClr val="008F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755B7515-BB70-4E4A-8AA5-E0DBA6DE0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077" y="3940450"/>
            <a:ext cx="660915" cy="6609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42C5070-3BD4-BB41-A3A1-509E2FE35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898" y="3935217"/>
            <a:ext cx="660915" cy="660915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545C453E-8A92-EA4D-B309-A8CACA22814C}"/>
              </a:ext>
            </a:extLst>
          </p:cNvPr>
          <p:cNvGrpSpPr/>
          <p:nvPr/>
        </p:nvGrpSpPr>
        <p:grpSpPr>
          <a:xfrm>
            <a:off x="1475656" y="4523333"/>
            <a:ext cx="6264696" cy="382242"/>
            <a:chOff x="1475656" y="4081620"/>
            <a:chExt cx="6264696" cy="38224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25BB4AE-5870-164D-B5F7-1A4DA97016C7}"/>
                </a:ext>
              </a:extLst>
            </p:cNvPr>
            <p:cNvSpPr/>
            <p:nvPr/>
          </p:nvSpPr>
          <p:spPr>
            <a:xfrm>
              <a:off x="1475656" y="4085284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1ED00C6-F42B-0F4F-860A-4C44326A1CED}"/>
                </a:ext>
              </a:extLst>
            </p:cNvPr>
            <p:cNvSpPr/>
            <p:nvPr/>
          </p:nvSpPr>
          <p:spPr>
            <a:xfrm>
              <a:off x="2371848" y="4085284"/>
              <a:ext cx="144016" cy="378578"/>
            </a:xfrm>
            <a:prstGeom prst="rect">
              <a:avLst/>
            </a:prstGeom>
            <a:solidFill>
              <a:srgbClr val="0070C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94ADBC0-0909-4243-947F-152DA9D22F14}"/>
                </a:ext>
              </a:extLst>
            </p:cNvPr>
            <p:cNvSpPr/>
            <p:nvPr/>
          </p:nvSpPr>
          <p:spPr>
            <a:xfrm>
              <a:off x="3192891" y="4085284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7973F19-05E2-224F-8B32-80EF3C7D5BC5}"/>
                </a:ext>
              </a:extLst>
            </p:cNvPr>
            <p:cNvSpPr/>
            <p:nvPr/>
          </p:nvSpPr>
          <p:spPr>
            <a:xfrm>
              <a:off x="4078901" y="4081621"/>
              <a:ext cx="144016" cy="378578"/>
            </a:xfrm>
            <a:prstGeom prst="rect">
              <a:avLst/>
            </a:prstGeom>
            <a:solidFill>
              <a:srgbClr val="0070C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8229A2D-A9E6-844C-B405-EE61F218BF0A}"/>
                </a:ext>
              </a:extLst>
            </p:cNvPr>
            <p:cNvSpPr/>
            <p:nvPr/>
          </p:nvSpPr>
          <p:spPr>
            <a:xfrm>
              <a:off x="4932040" y="4081621"/>
              <a:ext cx="144016" cy="378578"/>
            </a:xfrm>
            <a:prstGeom prst="rect">
              <a:avLst/>
            </a:prstGeom>
            <a:solidFill>
              <a:srgbClr val="0070C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BCED6AE-A01E-CB47-A8F1-C19B1E7FE96A}"/>
                </a:ext>
              </a:extLst>
            </p:cNvPr>
            <p:cNvSpPr/>
            <p:nvPr/>
          </p:nvSpPr>
          <p:spPr>
            <a:xfrm>
              <a:off x="5796136" y="4081621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1AEA754-A9C1-9747-9EA8-29226F112CC7}"/>
                </a:ext>
              </a:extLst>
            </p:cNvPr>
            <p:cNvSpPr/>
            <p:nvPr/>
          </p:nvSpPr>
          <p:spPr>
            <a:xfrm>
              <a:off x="7596336" y="4081620"/>
              <a:ext cx="144016" cy="378578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BE5FB247-ECEF-3141-88C8-1F4FE3998D0F}"/>
              </a:ext>
            </a:extLst>
          </p:cNvPr>
          <p:cNvSpPr/>
          <p:nvPr/>
        </p:nvSpPr>
        <p:spPr>
          <a:xfrm>
            <a:off x="7884368" y="472370"/>
            <a:ext cx="144016" cy="37857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9EB3514-EC38-4948-8586-9BD7C7907BB4}"/>
              </a:ext>
            </a:extLst>
          </p:cNvPr>
          <p:cNvSpPr/>
          <p:nvPr/>
        </p:nvSpPr>
        <p:spPr>
          <a:xfrm>
            <a:off x="1390568" y="4869160"/>
            <a:ext cx="5557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</a:rPr>
              <a:t>p</a:t>
            </a:r>
            <a:r>
              <a:rPr lang="en-US" altLang="zh-CN" sz="2800" b="1" i="1" baseline="-25000" dirty="0">
                <a:solidFill>
                  <a:srgbClr val="C00000"/>
                </a:solidFill>
              </a:rPr>
              <a:t>i</a:t>
            </a:r>
            <a:r>
              <a:rPr lang="en-US" altLang="zh-CN" sz="2800" b="1" dirty="0">
                <a:solidFill>
                  <a:srgbClr val="C00000"/>
                </a:solidFill>
              </a:rPr>
              <a:t>: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median-share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price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for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Day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C00000"/>
                </a:solidFill>
              </a:rPr>
              <a:t>i</a:t>
            </a:r>
            <a:endParaRPr lang="en-US" altLang="zh-CN" sz="2800" b="1" i="1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90B4EA-8C6D-6449-87E7-29552A715490}"/>
              </a:ext>
            </a:extLst>
          </p:cNvPr>
          <p:cNvGrpSpPr/>
          <p:nvPr/>
        </p:nvGrpSpPr>
        <p:grpSpPr>
          <a:xfrm>
            <a:off x="8041017" y="303039"/>
            <a:ext cx="803425" cy="543913"/>
            <a:chOff x="8041017" y="303039"/>
            <a:chExt cx="803425" cy="5439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718EF4-3343-4F4B-886E-93FD6FD35BA4}"/>
                </a:ext>
              </a:extLst>
            </p:cNvPr>
            <p:cNvSpPr/>
            <p:nvPr/>
          </p:nvSpPr>
          <p:spPr>
            <a:xfrm>
              <a:off x="8041017" y="385287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/>
                <a:t>p</a:t>
              </a:r>
              <a:r>
                <a:rPr lang="zh-CN" altLang="en-US" sz="500" b="1" i="1" dirty="0"/>
                <a:t> </a:t>
              </a:r>
              <a:r>
                <a:rPr lang="en-US" altLang="zh-CN" i="1" baseline="-25000" dirty="0"/>
                <a:t>T</a:t>
              </a:r>
              <a:r>
                <a:rPr lang="zh-CN" altLang="en-US" sz="1800" i="1" baseline="-25000" dirty="0"/>
                <a:t> </a:t>
              </a:r>
              <a:r>
                <a:rPr lang="en-US" altLang="zh-CN" baseline="-25000" dirty="0"/>
                <a:t>+1</a:t>
              </a:r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7CB762B-A582-F848-8538-DB82A2915AE9}"/>
                </a:ext>
              </a:extLst>
            </p:cNvPr>
            <p:cNvSpPr/>
            <p:nvPr/>
          </p:nvSpPr>
          <p:spPr>
            <a:xfrm>
              <a:off x="8041017" y="303039"/>
              <a:ext cx="3642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/>
                <a:t>^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2561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39 L -0.03541 -0.193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4 L -0.03541 -0.19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6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E5D7F8-A2B1-AA4B-B70A-64F979098795}"/>
              </a:ext>
            </a:extLst>
          </p:cNvPr>
          <p:cNvGrpSpPr/>
          <p:nvPr/>
        </p:nvGrpSpPr>
        <p:grpSpPr>
          <a:xfrm>
            <a:off x="1356346" y="209166"/>
            <a:ext cx="6515389" cy="3363850"/>
            <a:chOff x="1122284" y="410033"/>
            <a:chExt cx="7062874" cy="364651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A55476-8FF1-D84D-9C1B-AD62E2D47D06}"/>
                </a:ext>
              </a:extLst>
            </p:cNvPr>
            <p:cNvCxnSpPr/>
            <p:nvPr/>
          </p:nvCxnSpPr>
          <p:spPr>
            <a:xfrm flipV="1">
              <a:off x="1365117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877FBB-9161-9945-A30C-663D1F12091F}"/>
                </a:ext>
              </a:extLst>
            </p:cNvPr>
            <p:cNvSpPr/>
            <p:nvPr/>
          </p:nvSpPr>
          <p:spPr>
            <a:xfrm>
              <a:off x="1122284" y="1765106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0A025E-AE9A-7842-AB2B-AD185EB5B05B}"/>
                </a:ext>
              </a:extLst>
            </p:cNvPr>
            <p:cNvSpPr/>
            <p:nvPr/>
          </p:nvSpPr>
          <p:spPr>
            <a:xfrm>
              <a:off x="2064095" y="1749985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3566CA-110A-5B4A-A048-431F499F8ADB}"/>
                </a:ext>
              </a:extLst>
            </p:cNvPr>
            <p:cNvSpPr/>
            <p:nvPr/>
          </p:nvSpPr>
          <p:spPr>
            <a:xfrm>
              <a:off x="2987661" y="1749985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sz="20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EAF49F-7C63-CC4B-BA27-56B38A0C2BD1}"/>
                </a:ext>
              </a:extLst>
            </p:cNvPr>
            <p:cNvSpPr/>
            <p:nvPr/>
          </p:nvSpPr>
          <p:spPr>
            <a:xfrm>
              <a:off x="7710994" y="1765106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err="1">
                  <a:solidFill>
                    <a:schemeClr val="tx1"/>
                  </a:solidFill>
                </a:rPr>
                <a:t>h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250A73-F75E-3F40-B634-7962F32C0C03}"/>
                </a:ext>
              </a:extLst>
            </p:cNvPr>
            <p:cNvSpPr/>
            <p:nvPr/>
          </p:nvSpPr>
          <p:spPr>
            <a:xfrm>
              <a:off x="7710994" y="410033"/>
              <a:ext cx="474164" cy="921246"/>
            </a:xfrm>
            <a:prstGeom prst="rect">
              <a:avLst/>
            </a:prstGeom>
            <a:solidFill>
              <a:srgbClr val="CADAF9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</a:rPr>
                <a:t>y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A1051D0-7B53-4542-918A-085239A938DE}"/>
                </a:ext>
              </a:extLst>
            </p:cNvPr>
            <p:cNvSpPr/>
            <p:nvPr/>
          </p:nvSpPr>
          <p:spPr>
            <a:xfrm>
              <a:off x="1122284" y="3135300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E877F4E-5DF3-B847-B342-E58AE97F1905}"/>
                </a:ext>
              </a:extLst>
            </p:cNvPr>
            <p:cNvSpPr/>
            <p:nvPr/>
          </p:nvSpPr>
          <p:spPr>
            <a:xfrm>
              <a:off x="2064095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DA8C62-7498-AF48-8593-79C497A44F3A}"/>
                </a:ext>
              </a:extLst>
            </p:cNvPr>
            <p:cNvSpPr/>
            <p:nvPr/>
          </p:nvSpPr>
          <p:spPr>
            <a:xfrm>
              <a:off x="2987661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527F66A-F145-FF48-A482-CF10E25CC6E9}"/>
                </a:ext>
              </a:extLst>
            </p:cNvPr>
            <p:cNvSpPr/>
            <p:nvPr/>
          </p:nvSpPr>
          <p:spPr>
            <a:xfrm>
              <a:off x="7710994" y="3120179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 err="1">
                  <a:solidFill>
                    <a:schemeClr val="tx1"/>
                  </a:solidFill>
                </a:rPr>
                <a:t>x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T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15DC0CF-8916-A94D-B923-EA8D5314ABCA}"/>
                </a:ext>
              </a:extLst>
            </p:cNvPr>
            <p:cNvCxnSpPr/>
            <p:nvPr/>
          </p:nvCxnSpPr>
          <p:spPr>
            <a:xfrm flipV="1">
              <a:off x="2310065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407E497-E7C1-2042-886A-DD3124AD5243}"/>
                </a:ext>
              </a:extLst>
            </p:cNvPr>
            <p:cNvCxnSpPr/>
            <p:nvPr/>
          </p:nvCxnSpPr>
          <p:spPr>
            <a:xfrm flipV="1">
              <a:off x="3244790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17BB3D9-F691-2C4D-8306-7C1E825BC0DC}"/>
                </a:ext>
              </a:extLst>
            </p:cNvPr>
            <p:cNvCxnSpPr/>
            <p:nvPr/>
          </p:nvCxnSpPr>
          <p:spPr>
            <a:xfrm flipV="1">
              <a:off x="7963239" y="2721614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F3A726-E7C7-F64A-B12A-1BEAA0F497C9}"/>
                </a:ext>
              </a:extLst>
            </p:cNvPr>
            <p:cNvCxnSpPr/>
            <p:nvPr/>
          </p:nvCxnSpPr>
          <p:spPr>
            <a:xfrm flipV="1">
              <a:off x="7963239" y="1353285"/>
              <a:ext cx="0" cy="398565"/>
            </a:xfrm>
            <a:prstGeom prst="straightConnector1">
              <a:avLst/>
            </a:prstGeom>
            <a:ln>
              <a:solidFill>
                <a:srgbClr val="274FA5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B466E47-F79B-734F-B5E0-9BCDEA490D47}"/>
                </a:ext>
              </a:extLst>
            </p:cNvPr>
            <p:cNvCxnSpPr>
              <a:cxnSpLocks/>
            </p:cNvCxnSpPr>
            <p:nvPr/>
          </p:nvCxnSpPr>
          <p:spPr>
            <a:xfrm>
              <a:off x="1596448" y="2271766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8C4ACE1-26B6-7149-A4EC-F110EC7818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8259" y="2271766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48C638D-8432-764F-9792-194FF8362171}"/>
                </a:ext>
              </a:extLst>
            </p:cNvPr>
            <p:cNvCxnSpPr>
              <a:cxnSpLocks/>
            </p:cNvCxnSpPr>
            <p:nvPr/>
          </p:nvCxnSpPr>
          <p:spPr>
            <a:xfrm>
              <a:off x="3461825" y="2263029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ADA322F-B88A-124B-B925-686EAFA45E6A}"/>
                </a:ext>
              </a:extLst>
            </p:cNvPr>
            <p:cNvCxnSpPr>
              <a:cxnSpLocks/>
            </p:cNvCxnSpPr>
            <p:nvPr/>
          </p:nvCxnSpPr>
          <p:spPr>
            <a:xfrm>
              <a:off x="7270050" y="2263029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453D31E-5ACC-3542-9674-0AA4BD9590F6}"/>
                </a:ext>
              </a:extLst>
            </p:cNvPr>
            <p:cNvSpPr txBox="1"/>
            <p:nvPr/>
          </p:nvSpPr>
          <p:spPr>
            <a:xfrm>
              <a:off x="6740587" y="1866609"/>
              <a:ext cx="523395" cy="567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...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AC601F5-44A2-824B-99B6-833903346F5E}"/>
                </a:ext>
              </a:extLst>
            </p:cNvPr>
            <p:cNvSpPr txBox="1"/>
            <p:nvPr/>
          </p:nvSpPr>
          <p:spPr>
            <a:xfrm>
              <a:off x="6741585" y="3174591"/>
              <a:ext cx="747729" cy="56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...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29CB29-86D4-8746-AFCF-341E07A685D6}"/>
                </a:ext>
              </a:extLst>
            </p:cNvPr>
            <p:cNvCxnSpPr/>
            <p:nvPr/>
          </p:nvCxnSpPr>
          <p:spPr>
            <a:xfrm flipV="1">
              <a:off x="4162239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837533D-9D72-EC48-8D8B-3FC5DC0A54DA}"/>
                </a:ext>
              </a:extLst>
            </p:cNvPr>
            <p:cNvSpPr/>
            <p:nvPr/>
          </p:nvSpPr>
          <p:spPr>
            <a:xfrm>
              <a:off x="3919406" y="1763324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4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650E660-98AB-654B-9152-42A521DD2992}"/>
                </a:ext>
              </a:extLst>
            </p:cNvPr>
            <p:cNvSpPr/>
            <p:nvPr/>
          </p:nvSpPr>
          <p:spPr>
            <a:xfrm>
              <a:off x="4861217" y="1748203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5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9F7E262-B02D-D845-97AB-49CE2926D5AD}"/>
                </a:ext>
              </a:extLst>
            </p:cNvPr>
            <p:cNvSpPr/>
            <p:nvPr/>
          </p:nvSpPr>
          <p:spPr>
            <a:xfrm>
              <a:off x="5784783" y="1748203"/>
              <a:ext cx="474164" cy="921246"/>
            </a:xfrm>
            <a:prstGeom prst="rect">
              <a:avLst/>
            </a:prstGeom>
            <a:solidFill>
              <a:srgbClr val="D8EB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6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663E296-8205-1A49-BF05-83363DDFD450}"/>
                </a:ext>
              </a:extLst>
            </p:cNvPr>
            <p:cNvSpPr/>
            <p:nvPr/>
          </p:nvSpPr>
          <p:spPr>
            <a:xfrm>
              <a:off x="3919406" y="3133518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4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2929F3B-0094-074B-AD26-84873A231BD8}"/>
                </a:ext>
              </a:extLst>
            </p:cNvPr>
            <p:cNvSpPr/>
            <p:nvPr/>
          </p:nvSpPr>
          <p:spPr>
            <a:xfrm>
              <a:off x="4861217" y="3118397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5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ADAEE5B-C38A-9849-B098-6D24187D10AF}"/>
                </a:ext>
              </a:extLst>
            </p:cNvPr>
            <p:cNvSpPr/>
            <p:nvPr/>
          </p:nvSpPr>
          <p:spPr>
            <a:xfrm>
              <a:off x="5784783" y="3118397"/>
              <a:ext cx="474164" cy="921246"/>
            </a:xfrm>
            <a:prstGeom prst="rect">
              <a:avLst/>
            </a:prstGeom>
            <a:solidFill>
              <a:srgbClr val="F6CACE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x</a:t>
              </a:r>
              <a:r>
                <a:rPr lang="en-US" altLang="zh-CN" sz="2000" baseline="-25000" dirty="0">
                  <a:solidFill>
                    <a:schemeClr val="tx1"/>
                  </a:solidFill>
                </a:rPr>
                <a:t>6</a:t>
              </a:r>
              <a:endParaRPr lang="en-US" sz="20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32275EC-B46E-544A-AF70-9815E70DDAE2}"/>
                </a:ext>
              </a:extLst>
            </p:cNvPr>
            <p:cNvCxnSpPr/>
            <p:nvPr/>
          </p:nvCxnSpPr>
          <p:spPr>
            <a:xfrm flipV="1">
              <a:off x="5107187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D4127A3-44EA-0842-A561-CA2CCAB81B65}"/>
                </a:ext>
              </a:extLst>
            </p:cNvPr>
            <p:cNvCxnSpPr/>
            <p:nvPr/>
          </p:nvCxnSpPr>
          <p:spPr>
            <a:xfrm flipV="1">
              <a:off x="6041912" y="2719832"/>
              <a:ext cx="0" cy="398565"/>
            </a:xfrm>
            <a:prstGeom prst="straightConnector1">
              <a:avLst/>
            </a:prstGeom>
            <a:ln>
              <a:solidFill>
                <a:srgbClr val="AA161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E29CD60-8876-7C4F-A562-65FD67405344}"/>
                </a:ext>
              </a:extLst>
            </p:cNvPr>
            <p:cNvCxnSpPr>
              <a:cxnSpLocks/>
            </p:cNvCxnSpPr>
            <p:nvPr/>
          </p:nvCxnSpPr>
          <p:spPr>
            <a:xfrm>
              <a:off x="4393570" y="2269984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49D4CDF-E081-9247-998C-EF4E42E1DC34}"/>
                </a:ext>
              </a:extLst>
            </p:cNvPr>
            <p:cNvCxnSpPr>
              <a:cxnSpLocks/>
            </p:cNvCxnSpPr>
            <p:nvPr/>
          </p:nvCxnSpPr>
          <p:spPr>
            <a:xfrm>
              <a:off x="5335381" y="2269984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0BDBAE6-0746-034A-A297-9909DEC7EFAD}"/>
                </a:ext>
              </a:extLst>
            </p:cNvPr>
            <p:cNvCxnSpPr>
              <a:cxnSpLocks/>
            </p:cNvCxnSpPr>
            <p:nvPr/>
          </p:nvCxnSpPr>
          <p:spPr>
            <a:xfrm>
              <a:off x="6258947" y="2261247"/>
              <a:ext cx="440944" cy="0"/>
            </a:xfrm>
            <a:prstGeom prst="straightConnector1">
              <a:avLst/>
            </a:prstGeom>
            <a:ln>
              <a:solidFill>
                <a:srgbClr val="586D4D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C1942C3B-5013-4749-B3DA-77A2C4DAAC14}"/>
              </a:ext>
            </a:extLst>
          </p:cNvPr>
          <p:cNvSpPr/>
          <p:nvPr/>
        </p:nvSpPr>
        <p:spPr>
          <a:xfrm>
            <a:off x="2155676" y="323733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Temporal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RNN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Predictor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83DA20-28A1-0846-A442-DE5C6EF6471D}"/>
              </a:ext>
            </a:extLst>
          </p:cNvPr>
          <p:cNvGrpSpPr/>
          <p:nvPr/>
        </p:nvGrpSpPr>
        <p:grpSpPr>
          <a:xfrm>
            <a:off x="895302" y="5280801"/>
            <a:ext cx="6565598" cy="452455"/>
            <a:chOff x="895302" y="5280801"/>
            <a:chExt cx="6565598" cy="4524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2E62D5-EDEC-D446-982B-3F40C49D39DB}"/>
                </a:ext>
              </a:extLst>
            </p:cNvPr>
            <p:cNvGrpSpPr/>
            <p:nvPr/>
          </p:nvGrpSpPr>
          <p:grpSpPr>
            <a:xfrm>
              <a:off x="895302" y="5301208"/>
              <a:ext cx="508346" cy="432048"/>
              <a:chOff x="848000" y="5301208"/>
              <a:chExt cx="508346" cy="432048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3A064BC-16F1-2C4A-8753-5C79C86A786B}"/>
                  </a:ext>
                </a:extLst>
              </p:cNvPr>
              <p:cNvSpPr/>
              <p:nvPr/>
            </p:nvSpPr>
            <p:spPr>
              <a:xfrm>
                <a:off x="1212330" y="53546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E5A132D-5019-D649-BF38-FE7A760481FC}"/>
                  </a:ext>
                </a:extLst>
              </p:cNvPr>
              <p:cNvSpPr/>
              <p:nvPr/>
            </p:nvSpPr>
            <p:spPr>
              <a:xfrm>
                <a:off x="848000" y="5301208"/>
                <a:ext cx="436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/>
                  <a:t>p</a:t>
                </a:r>
                <a:r>
                  <a:rPr lang="en-US" sz="2000" baseline="-25000" dirty="0"/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9389C4-C2B6-4E42-8288-322FD03BAEE1}"/>
                </a:ext>
              </a:extLst>
            </p:cNvPr>
            <p:cNvGrpSpPr/>
            <p:nvPr/>
          </p:nvGrpSpPr>
          <p:grpSpPr>
            <a:xfrm>
              <a:off x="1763688" y="5301208"/>
              <a:ext cx="504056" cy="432048"/>
              <a:chOff x="1004690" y="5453608"/>
              <a:chExt cx="504056" cy="432048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3250817-D317-CA45-9925-27AB923C66F1}"/>
                  </a:ext>
                </a:extLst>
              </p:cNvPr>
              <p:cNvSpPr/>
              <p:nvPr/>
            </p:nvSpPr>
            <p:spPr>
              <a:xfrm>
                <a:off x="1364730" y="55070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E5F6F4A-0CF7-A144-AF63-F63A105CCDF1}"/>
                  </a:ext>
                </a:extLst>
              </p:cNvPr>
              <p:cNvSpPr/>
              <p:nvPr/>
            </p:nvSpPr>
            <p:spPr>
              <a:xfrm>
                <a:off x="1004690" y="5453608"/>
                <a:ext cx="436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/>
                  <a:t>p</a:t>
                </a:r>
                <a:r>
                  <a:rPr lang="en-US" altLang="zh-CN" sz="2000" baseline="-25000" dirty="0"/>
                  <a:t>2</a:t>
                </a:r>
                <a:endParaRPr lang="en-US" sz="2000" baseline="-25000" dirty="0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16F75F0-1535-2C45-BAB7-B912B8C8C413}"/>
                </a:ext>
              </a:extLst>
            </p:cNvPr>
            <p:cNvGrpSpPr/>
            <p:nvPr/>
          </p:nvGrpSpPr>
          <p:grpSpPr>
            <a:xfrm>
              <a:off x="2627784" y="5301208"/>
              <a:ext cx="508346" cy="432048"/>
              <a:chOff x="848000" y="5301208"/>
              <a:chExt cx="508346" cy="432048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AAD20B3-6F22-DE44-9F48-F1BF230234D2}"/>
                  </a:ext>
                </a:extLst>
              </p:cNvPr>
              <p:cNvSpPr/>
              <p:nvPr/>
            </p:nvSpPr>
            <p:spPr>
              <a:xfrm>
                <a:off x="1212330" y="53546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99F3698-591B-A44E-88C1-37C92BBCDD19}"/>
                  </a:ext>
                </a:extLst>
              </p:cNvPr>
              <p:cNvSpPr/>
              <p:nvPr/>
            </p:nvSpPr>
            <p:spPr>
              <a:xfrm>
                <a:off x="848000" y="5301208"/>
                <a:ext cx="436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/>
                  <a:t>p</a:t>
                </a:r>
                <a:r>
                  <a:rPr lang="en-US" altLang="zh-CN" sz="2000" baseline="-25000" dirty="0"/>
                  <a:t>3</a:t>
                </a:r>
                <a:endParaRPr lang="en-US" sz="2000" baseline="-25000" dirty="0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0B157DE-EE20-214C-8054-41B8EF13B7C2}"/>
                </a:ext>
              </a:extLst>
            </p:cNvPr>
            <p:cNvGrpSpPr/>
            <p:nvPr/>
          </p:nvGrpSpPr>
          <p:grpSpPr>
            <a:xfrm>
              <a:off x="3496170" y="5301208"/>
              <a:ext cx="504056" cy="432048"/>
              <a:chOff x="1004690" y="5453608"/>
              <a:chExt cx="504056" cy="43204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D603242-9ABE-1145-9C8A-C601EA2201BD}"/>
                  </a:ext>
                </a:extLst>
              </p:cNvPr>
              <p:cNvSpPr/>
              <p:nvPr/>
            </p:nvSpPr>
            <p:spPr>
              <a:xfrm>
                <a:off x="1364730" y="55070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92D28F-19B5-8B47-B941-98D5E2EA1E24}"/>
                  </a:ext>
                </a:extLst>
              </p:cNvPr>
              <p:cNvSpPr/>
              <p:nvPr/>
            </p:nvSpPr>
            <p:spPr>
              <a:xfrm>
                <a:off x="1004690" y="5453608"/>
                <a:ext cx="436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/>
                  <a:t>p</a:t>
                </a:r>
                <a:r>
                  <a:rPr lang="en-US" altLang="zh-CN" sz="2000" baseline="-25000" dirty="0"/>
                  <a:t>4</a:t>
                </a:r>
                <a:endParaRPr lang="en-US" sz="2000" baseline="-25000" dirty="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AF54EC9-D796-4346-BA4F-D4FB3702634D}"/>
                </a:ext>
              </a:extLst>
            </p:cNvPr>
            <p:cNvGrpSpPr/>
            <p:nvPr/>
          </p:nvGrpSpPr>
          <p:grpSpPr>
            <a:xfrm>
              <a:off x="4355976" y="5280801"/>
              <a:ext cx="508346" cy="432048"/>
              <a:chOff x="848000" y="5301208"/>
              <a:chExt cx="508346" cy="432048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61EAE3E-B345-304C-AF25-75675EF9010F}"/>
                  </a:ext>
                </a:extLst>
              </p:cNvPr>
              <p:cNvSpPr/>
              <p:nvPr/>
            </p:nvSpPr>
            <p:spPr>
              <a:xfrm>
                <a:off x="1212330" y="53546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3B33F02-B073-0A4B-BD33-CD999A933EAB}"/>
                  </a:ext>
                </a:extLst>
              </p:cNvPr>
              <p:cNvSpPr/>
              <p:nvPr/>
            </p:nvSpPr>
            <p:spPr>
              <a:xfrm>
                <a:off x="848000" y="5301208"/>
                <a:ext cx="436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/>
                  <a:t>p</a:t>
                </a:r>
                <a:r>
                  <a:rPr lang="en-US" altLang="zh-CN" sz="2000" baseline="-25000" dirty="0"/>
                  <a:t>5</a:t>
                </a:r>
                <a:endParaRPr lang="en-US" sz="2000" baseline="-25000" dirty="0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19A126E-17BD-4541-AFBD-E7F3D4A2045A}"/>
                </a:ext>
              </a:extLst>
            </p:cNvPr>
            <p:cNvGrpSpPr/>
            <p:nvPr/>
          </p:nvGrpSpPr>
          <p:grpSpPr>
            <a:xfrm>
              <a:off x="5224362" y="5280801"/>
              <a:ext cx="504056" cy="432048"/>
              <a:chOff x="1004690" y="5453608"/>
              <a:chExt cx="504056" cy="432048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7879C54-56E2-9E44-8528-0ED0912DC2BE}"/>
                  </a:ext>
                </a:extLst>
              </p:cNvPr>
              <p:cNvSpPr/>
              <p:nvPr/>
            </p:nvSpPr>
            <p:spPr>
              <a:xfrm>
                <a:off x="1364730" y="55070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696C30F-748C-CD49-ADD6-31C21FA57A53}"/>
                  </a:ext>
                </a:extLst>
              </p:cNvPr>
              <p:cNvSpPr/>
              <p:nvPr/>
            </p:nvSpPr>
            <p:spPr>
              <a:xfrm>
                <a:off x="1004690" y="5453608"/>
                <a:ext cx="436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/>
                  <a:t>p</a:t>
                </a:r>
                <a:r>
                  <a:rPr lang="en-US" altLang="zh-CN" sz="2000" baseline="-25000" dirty="0"/>
                  <a:t>6</a:t>
                </a:r>
                <a:endParaRPr lang="en-US" sz="2000" baseline="-25000" dirty="0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2B03CA4-4DC0-1D4C-8536-FD858AE9FDEB}"/>
                </a:ext>
              </a:extLst>
            </p:cNvPr>
            <p:cNvGrpSpPr/>
            <p:nvPr/>
          </p:nvGrpSpPr>
          <p:grpSpPr>
            <a:xfrm>
              <a:off x="6904828" y="5291744"/>
              <a:ext cx="556072" cy="421105"/>
              <a:chOff x="952674" y="5464551"/>
              <a:chExt cx="556072" cy="421105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10C5127-B937-0545-B4B6-3C89C4A4FE60}"/>
                  </a:ext>
                </a:extLst>
              </p:cNvPr>
              <p:cNvSpPr/>
              <p:nvPr/>
            </p:nvSpPr>
            <p:spPr>
              <a:xfrm>
                <a:off x="1364730" y="5507078"/>
                <a:ext cx="144016" cy="37857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A688885-DB07-1843-9E67-6C7285F3B05A}"/>
                  </a:ext>
                </a:extLst>
              </p:cNvPr>
              <p:cNvSpPr/>
              <p:nvPr/>
            </p:nvSpPr>
            <p:spPr>
              <a:xfrm>
                <a:off x="952674" y="5464551"/>
                <a:ext cx="4459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i="1" dirty="0" err="1"/>
                  <a:t>p</a:t>
                </a:r>
                <a:r>
                  <a:rPr lang="en-US" altLang="zh-CN" sz="2000" i="1" baseline="-25000" dirty="0" err="1"/>
                  <a:t>T</a:t>
                </a:r>
                <a:endParaRPr lang="en-US" sz="2000" i="1" baseline="-25000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31F8D6-37B6-BD49-B62B-639A0329A052}"/>
              </a:ext>
            </a:extLst>
          </p:cNvPr>
          <p:cNvGrpSpPr/>
          <p:nvPr/>
        </p:nvGrpSpPr>
        <p:grpSpPr>
          <a:xfrm>
            <a:off x="1151600" y="1550981"/>
            <a:ext cx="6732768" cy="2543261"/>
            <a:chOff x="1151600" y="1550981"/>
            <a:chExt cx="6732768" cy="25432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7C9126-8F1F-1542-8CD8-FD8F517AC03C}"/>
                </a:ext>
              </a:extLst>
            </p:cNvPr>
            <p:cNvGrpSpPr/>
            <p:nvPr/>
          </p:nvGrpSpPr>
          <p:grpSpPr>
            <a:xfrm>
              <a:off x="1398287" y="2839267"/>
              <a:ext cx="4740793" cy="1254975"/>
              <a:chOff x="1398287" y="2839267"/>
              <a:chExt cx="4740793" cy="125497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1BE084A-929A-CD4C-AB68-D2162546616C}"/>
                  </a:ext>
                </a:extLst>
              </p:cNvPr>
              <p:cNvGrpSpPr/>
              <p:nvPr/>
            </p:nvGrpSpPr>
            <p:grpSpPr>
              <a:xfrm>
                <a:off x="1398287" y="2839267"/>
                <a:ext cx="437409" cy="1237805"/>
                <a:chOff x="1300228" y="3251949"/>
                <a:chExt cx="437409" cy="1237805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990F512E-E114-884A-91CC-F8F951C576BA}"/>
                    </a:ext>
                  </a:extLst>
                </p:cNvPr>
                <p:cNvSpPr/>
                <p:nvPr/>
              </p:nvSpPr>
              <p:spPr>
                <a:xfrm>
                  <a:off x="1300228" y="3251949"/>
                  <a:ext cx="437409" cy="849835"/>
                </a:xfrm>
                <a:prstGeom prst="rect">
                  <a:avLst/>
                </a:prstGeom>
                <a:solidFill>
                  <a:srgbClr val="CADAF9"/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i="1" dirty="0">
                      <a:solidFill>
                        <a:schemeClr val="tx1"/>
                      </a:solidFill>
                    </a:rPr>
                    <a:t>y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</a:rPr>
                    <a:t>1</a:t>
                  </a:r>
                  <a:endParaRPr lang="en-US" sz="2000" dirty="0"/>
                </a:p>
              </p:txBody>
            </p: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AEADF729-8BB0-4A42-A453-77E754DB6E0B}"/>
                    </a:ext>
                  </a:extLst>
                </p:cNvPr>
                <p:cNvCxnSpPr/>
                <p:nvPr/>
              </p:nvCxnSpPr>
              <p:spPr>
                <a:xfrm flipV="1">
                  <a:off x="1532920" y="4122084"/>
                  <a:ext cx="0" cy="367670"/>
                </a:xfrm>
                <a:prstGeom prst="straightConnector1">
                  <a:avLst/>
                </a:prstGeom>
                <a:ln>
                  <a:solidFill>
                    <a:srgbClr val="274FA5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DB9CAED-718A-E44B-85EC-F2EA2DCAEBDC}"/>
                  </a:ext>
                </a:extLst>
              </p:cNvPr>
              <p:cNvGrpSpPr/>
              <p:nvPr/>
            </p:nvGrpSpPr>
            <p:grpSpPr>
              <a:xfrm>
                <a:off x="2262383" y="2845807"/>
                <a:ext cx="437409" cy="1237805"/>
                <a:chOff x="1300228" y="3251949"/>
                <a:chExt cx="437409" cy="1237805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D299FA2C-0579-564C-A1C4-7CE0B8EBAC3A}"/>
                    </a:ext>
                  </a:extLst>
                </p:cNvPr>
                <p:cNvSpPr/>
                <p:nvPr/>
              </p:nvSpPr>
              <p:spPr>
                <a:xfrm>
                  <a:off x="1300228" y="3251949"/>
                  <a:ext cx="437409" cy="849835"/>
                </a:xfrm>
                <a:prstGeom prst="rect">
                  <a:avLst/>
                </a:prstGeom>
                <a:solidFill>
                  <a:srgbClr val="CADAF9"/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i="1" dirty="0">
                      <a:solidFill>
                        <a:schemeClr val="tx1"/>
                      </a:solidFill>
                    </a:rPr>
                    <a:t>y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</a:rPr>
                    <a:t>2</a:t>
                  </a:r>
                  <a:endParaRPr lang="en-US" sz="2000" dirty="0"/>
                </a:p>
              </p:txBody>
            </p: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B2A8BBA0-F84A-B847-BA45-411CBC1CF4E6}"/>
                    </a:ext>
                  </a:extLst>
                </p:cNvPr>
                <p:cNvCxnSpPr/>
                <p:nvPr/>
              </p:nvCxnSpPr>
              <p:spPr>
                <a:xfrm flipV="1">
                  <a:off x="1532920" y="4122084"/>
                  <a:ext cx="0" cy="367670"/>
                </a:xfrm>
                <a:prstGeom prst="straightConnector1">
                  <a:avLst/>
                </a:prstGeom>
                <a:ln>
                  <a:solidFill>
                    <a:srgbClr val="274FA5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41849E3A-AC8B-0B40-AD77-D9B351F16A1C}"/>
                  </a:ext>
                </a:extLst>
              </p:cNvPr>
              <p:cNvGrpSpPr/>
              <p:nvPr/>
            </p:nvGrpSpPr>
            <p:grpSpPr>
              <a:xfrm>
                <a:off x="3108529" y="2845807"/>
                <a:ext cx="437409" cy="1237805"/>
                <a:chOff x="1300228" y="3251949"/>
                <a:chExt cx="437409" cy="1237805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D67424C-4ABA-8D4E-BCCD-23800594EF3F}"/>
                    </a:ext>
                  </a:extLst>
                </p:cNvPr>
                <p:cNvSpPr/>
                <p:nvPr/>
              </p:nvSpPr>
              <p:spPr>
                <a:xfrm>
                  <a:off x="1300228" y="3251949"/>
                  <a:ext cx="437409" cy="849835"/>
                </a:xfrm>
                <a:prstGeom prst="rect">
                  <a:avLst/>
                </a:prstGeom>
                <a:solidFill>
                  <a:srgbClr val="CADAF9"/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i="1" dirty="0">
                      <a:solidFill>
                        <a:schemeClr val="tx1"/>
                      </a:solidFill>
                    </a:rPr>
                    <a:t>y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</a:rPr>
                    <a:t>3</a:t>
                  </a:r>
                  <a:endParaRPr lang="en-US" sz="2000" dirty="0"/>
                </a:p>
              </p:txBody>
            </p: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DFF5EEDA-9DD2-0049-B774-1DC12E6D842C}"/>
                    </a:ext>
                  </a:extLst>
                </p:cNvPr>
                <p:cNvCxnSpPr/>
                <p:nvPr/>
              </p:nvCxnSpPr>
              <p:spPr>
                <a:xfrm flipV="1">
                  <a:off x="1532920" y="4122084"/>
                  <a:ext cx="0" cy="367670"/>
                </a:xfrm>
                <a:prstGeom prst="straightConnector1">
                  <a:avLst/>
                </a:prstGeom>
                <a:ln>
                  <a:solidFill>
                    <a:srgbClr val="274FA5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52572B55-B304-3148-887C-E4BA3DEDA2E1}"/>
                  </a:ext>
                </a:extLst>
              </p:cNvPr>
              <p:cNvGrpSpPr/>
              <p:nvPr/>
            </p:nvGrpSpPr>
            <p:grpSpPr>
              <a:xfrm>
                <a:off x="3958549" y="2856437"/>
                <a:ext cx="437409" cy="1237805"/>
                <a:chOff x="1300228" y="3251949"/>
                <a:chExt cx="437409" cy="1237805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64A6BA-A37B-8C48-A161-0BFA91CF4890}"/>
                    </a:ext>
                  </a:extLst>
                </p:cNvPr>
                <p:cNvSpPr/>
                <p:nvPr/>
              </p:nvSpPr>
              <p:spPr>
                <a:xfrm>
                  <a:off x="1300228" y="3251949"/>
                  <a:ext cx="437409" cy="849835"/>
                </a:xfrm>
                <a:prstGeom prst="rect">
                  <a:avLst/>
                </a:prstGeom>
                <a:solidFill>
                  <a:srgbClr val="CADAF9"/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i="1" dirty="0">
                      <a:solidFill>
                        <a:schemeClr val="tx1"/>
                      </a:solidFill>
                    </a:rPr>
                    <a:t>y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</a:rPr>
                    <a:t>4</a:t>
                  </a:r>
                  <a:endParaRPr lang="en-US" sz="2000" dirty="0"/>
                </a:p>
              </p:txBody>
            </p: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817A5724-3B8C-1442-A3FF-E161B4CC79BC}"/>
                    </a:ext>
                  </a:extLst>
                </p:cNvPr>
                <p:cNvCxnSpPr/>
                <p:nvPr/>
              </p:nvCxnSpPr>
              <p:spPr>
                <a:xfrm flipV="1">
                  <a:off x="1532920" y="4122084"/>
                  <a:ext cx="0" cy="367670"/>
                </a:xfrm>
                <a:prstGeom prst="straightConnector1">
                  <a:avLst/>
                </a:prstGeom>
                <a:ln>
                  <a:solidFill>
                    <a:srgbClr val="274FA5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BC66ECE-3F65-424C-8B0C-05C580830B95}"/>
                  </a:ext>
                </a:extLst>
              </p:cNvPr>
              <p:cNvGrpSpPr/>
              <p:nvPr/>
            </p:nvGrpSpPr>
            <p:grpSpPr>
              <a:xfrm>
                <a:off x="4841184" y="2839267"/>
                <a:ext cx="437409" cy="1237805"/>
                <a:chOff x="1300228" y="3251949"/>
                <a:chExt cx="437409" cy="1237805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64E3FA2-2383-B14D-A3DD-A35ED6BCF5B7}"/>
                    </a:ext>
                  </a:extLst>
                </p:cNvPr>
                <p:cNvSpPr/>
                <p:nvPr/>
              </p:nvSpPr>
              <p:spPr>
                <a:xfrm>
                  <a:off x="1300228" y="3251949"/>
                  <a:ext cx="437409" cy="849835"/>
                </a:xfrm>
                <a:prstGeom prst="rect">
                  <a:avLst/>
                </a:prstGeom>
                <a:solidFill>
                  <a:srgbClr val="CADAF9"/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i="1" dirty="0">
                      <a:solidFill>
                        <a:schemeClr val="tx1"/>
                      </a:solidFill>
                    </a:rPr>
                    <a:t>y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</a:rPr>
                    <a:t>5</a:t>
                  </a:r>
                  <a:endParaRPr lang="en-US" sz="2000" dirty="0"/>
                </a:p>
              </p:txBody>
            </p: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3B13FD38-DD76-6C4F-8FC7-49F0E0A09CA2}"/>
                    </a:ext>
                  </a:extLst>
                </p:cNvPr>
                <p:cNvCxnSpPr/>
                <p:nvPr/>
              </p:nvCxnSpPr>
              <p:spPr>
                <a:xfrm flipV="1">
                  <a:off x="1532920" y="4122084"/>
                  <a:ext cx="0" cy="367670"/>
                </a:xfrm>
                <a:prstGeom prst="straightConnector1">
                  <a:avLst/>
                </a:prstGeom>
                <a:ln>
                  <a:solidFill>
                    <a:srgbClr val="274FA5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1E1AD297-AB2E-844C-8319-A574CBE6A980}"/>
                  </a:ext>
                </a:extLst>
              </p:cNvPr>
              <p:cNvGrpSpPr/>
              <p:nvPr/>
            </p:nvGrpSpPr>
            <p:grpSpPr>
              <a:xfrm>
                <a:off x="5701671" y="2839267"/>
                <a:ext cx="437409" cy="1237805"/>
                <a:chOff x="1300228" y="3251949"/>
                <a:chExt cx="437409" cy="1237805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8606CA16-84F0-BF41-9397-450F2D061D1A}"/>
                    </a:ext>
                  </a:extLst>
                </p:cNvPr>
                <p:cNvSpPr/>
                <p:nvPr/>
              </p:nvSpPr>
              <p:spPr>
                <a:xfrm>
                  <a:off x="1300228" y="3251949"/>
                  <a:ext cx="437409" cy="849835"/>
                </a:xfrm>
                <a:prstGeom prst="rect">
                  <a:avLst/>
                </a:prstGeom>
                <a:solidFill>
                  <a:srgbClr val="CADAF9"/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i="1" dirty="0">
                      <a:solidFill>
                        <a:schemeClr val="tx1"/>
                      </a:solidFill>
                    </a:rPr>
                    <a:t>y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</a:rPr>
                    <a:t>6</a:t>
                  </a:r>
                  <a:endParaRPr lang="en-US" sz="2000" dirty="0"/>
                </a:p>
              </p:txBody>
            </p:sp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CEDB6F30-48D5-6949-AE10-7E473E5E3440}"/>
                    </a:ext>
                  </a:extLst>
                </p:cNvPr>
                <p:cNvCxnSpPr/>
                <p:nvPr/>
              </p:nvCxnSpPr>
              <p:spPr>
                <a:xfrm flipV="1">
                  <a:off x="1532920" y="4122084"/>
                  <a:ext cx="0" cy="367670"/>
                </a:xfrm>
                <a:prstGeom prst="straightConnector1">
                  <a:avLst/>
                </a:prstGeom>
                <a:ln>
                  <a:solidFill>
                    <a:srgbClr val="274FA5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8E9FBE4-9C65-4544-A4CC-03C370B46D7F}"/>
                </a:ext>
              </a:extLst>
            </p:cNvPr>
            <p:cNvGrpSpPr/>
            <p:nvPr/>
          </p:nvGrpSpPr>
          <p:grpSpPr>
            <a:xfrm>
              <a:off x="1151600" y="1550981"/>
              <a:ext cx="6565598" cy="437859"/>
              <a:chOff x="895302" y="5280801"/>
              <a:chExt cx="6565598" cy="437859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AD70169-DE2F-0E47-B661-50443EA73301}"/>
                  </a:ext>
                </a:extLst>
              </p:cNvPr>
              <p:cNvGrpSpPr/>
              <p:nvPr/>
            </p:nvGrpSpPr>
            <p:grpSpPr>
              <a:xfrm>
                <a:off x="895302" y="5301208"/>
                <a:ext cx="508346" cy="417452"/>
                <a:chOff x="848000" y="5301208"/>
                <a:chExt cx="508346" cy="417452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7246B332-0A6E-674D-9712-D4A8557DD292}"/>
                    </a:ext>
                  </a:extLst>
                </p:cNvPr>
                <p:cNvSpPr/>
                <p:nvPr/>
              </p:nvSpPr>
              <p:spPr>
                <a:xfrm>
                  <a:off x="1212330" y="5340082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DCC6CFF3-910F-044A-A5CC-0458B33F27E1}"/>
                    </a:ext>
                  </a:extLst>
                </p:cNvPr>
                <p:cNvSpPr/>
                <p:nvPr/>
              </p:nvSpPr>
              <p:spPr>
                <a:xfrm>
                  <a:off x="848000" y="5301208"/>
                  <a:ext cx="4363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/>
                    <a:t>p</a:t>
                  </a:r>
                  <a:r>
                    <a:rPr lang="en-US" altLang="zh-CN" sz="2000" baseline="-25000" dirty="0"/>
                    <a:t>2</a:t>
                  </a:r>
                  <a:endParaRPr lang="en-US" sz="2000" baseline="-25000" dirty="0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0D943C04-B672-8D4E-B75D-E8C64C54841E}"/>
                  </a:ext>
                </a:extLst>
              </p:cNvPr>
              <p:cNvGrpSpPr/>
              <p:nvPr/>
            </p:nvGrpSpPr>
            <p:grpSpPr>
              <a:xfrm>
                <a:off x="1763688" y="5301208"/>
                <a:ext cx="504056" cy="417452"/>
                <a:chOff x="1004690" y="5453608"/>
                <a:chExt cx="504056" cy="417452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5AB6FF8-0A30-CD44-AA3C-EF9BF0D6677A}"/>
                    </a:ext>
                  </a:extLst>
                </p:cNvPr>
                <p:cNvSpPr/>
                <p:nvPr/>
              </p:nvSpPr>
              <p:spPr>
                <a:xfrm>
                  <a:off x="1364730" y="5492482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F3B7145-EF84-EB4E-838E-966DF3F9ADB1}"/>
                    </a:ext>
                  </a:extLst>
                </p:cNvPr>
                <p:cNvSpPr/>
                <p:nvPr/>
              </p:nvSpPr>
              <p:spPr>
                <a:xfrm>
                  <a:off x="1004690" y="5453608"/>
                  <a:ext cx="4363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/>
                    <a:t>p</a:t>
                  </a:r>
                  <a:r>
                    <a:rPr lang="en-US" altLang="zh-CN" sz="2000" baseline="-25000" dirty="0"/>
                    <a:t>3</a:t>
                  </a:r>
                  <a:endParaRPr lang="en-US" sz="2000" baseline="-25000" dirty="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034604B5-F731-F241-AC8A-95301E0F72DA}"/>
                  </a:ext>
                </a:extLst>
              </p:cNvPr>
              <p:cNvGrpSpPr/>
              <p:nvPr/>
            </p:nvGrpSpPr>
            <p:grpSpPr>
              <a:xfrm>
                <a:off x="2627784" y="5301208"/>
                <a:ext cx="508346" cy="417452"/>
                <a:chOff x="848000" y="5301208"/>
                <a:chExt cx="508346" cy="417452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04E0E8AF-EC4E-2A4A-BBD3-CD1A9D19D5C5}"/>
                    </a:ext>
                  </a:extLst>
                </p:cNvPr>
                <p:cNvSpPr/>
                <p:nvPr/>
              </p:nvSpPr>
              <p:spPr>
                <a:xfrm>
                  <a:off x="1212330" y="5340082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512FE22C-1839-D042-8B8D-4D840AAD9636}"/>
                    </a:ext>
                  </a:extLst>
                </p:cNvPr>
                <p:cNvSpPr/>
                <p:nvPr/>
              </p:nvSpPr>
              <p:spPr>
                <a:xfrm>
                  <a:off x="848000" y="5301208"/>
                  <a:ext cx="4363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/>
                    <a:t>p</a:t>
                  </a:r>
                  <a:r>
                    <a:rPr lang="en-US" altLang="zh-CN" sz="2000" baseline="-25000" dirty="0"/>
                    <a:t>4</a:t>
                  </a:r>
                  <a:endParaRPr lang="en-US" sz="2000" baseline="-25000" dirty="0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CE6AB6A1-A32B-D94B-81DE-A067D37188AC}"/>
                  </a:ext>
                </a:extLst>
              </p:cNvPr>
              <p:cNvGrpSpPr/>
              <p:nvPr/>
            </p:nvGrpSpPr>
            <p:grpSpPr>
              <a:xfrm>
                <a:off x="3496170" y="5301208"/>
                <a:ext cx="504056" cy="417452"/>
                <a:chOff x="1004690" y="5453608"/>
                <a:chExt cx="504056" cy="417452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DE58224-9438-3041-89C8-20CBC1CC59BE}"/>
                    </a:ext>
                  </a:extLst>
                </p:cNvPr>
                <p:cNvSpPr/>
                <p:nvPr/>
              </p:nvSpPr>
              <p:spPr>
                <a:xfrm>
                  <a:off x="1364730" y="5492482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097589D-9CE5-2E43-A15C-0416ED132C0F}"/>
                    </a:ext>
                  </a:extLst>
                </p:cNvPr>
                <p:cNvSpPr/>
                <p:nvPr/>
              </p:nvSpPr>
              <p:spPr>
                <a:xfrm>
                  <a:off x="1004690" y="5453608"/>
                  <a:ext cx="4363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/>
                    <a:t>p</a:t>
                  </a:r>
                  <a:r>
                    <a:rPr lang="en-US" altLang="zh-CN" sz="2000" baseline="-25000" dirty="0"/>
                    <a:t>5</a:t>
                  </a:r>
                  <a:endParaRPr lang="en-US" sz="2000" baseline="-25000" dirty="0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8919104-AF0A-CC45-8649-A66128C3DB36}"/>
                  </a:ext>
                </a:extLst>
              </p:cNvPr>
              <p:cNvGrpSpPr/>
              <p:nvPr/>
            </p:nvGrpSpPr>
            <p:grpSpPr>
              <a:xfrm>
                <a:off x="4355976" y="5280801"/>
                <a:ext cx="508346" cy="432048"/>
                <a:chOff x="848000" y="5301208"/>
                <a:chExt cx="508346" cy="432048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CF6F635B-CBFB-A54A-AC99-5A63E009C837}"/>
                    </a:ext>
                  </a:extLst>
                </p:cNvPr>
                <p:cNvSpPr/>
                <p:nvPr/>
              </p:nvSpPr>
              <p:spPr>
                <a:xfrm>
                  <a:off x="1212330" y="5354678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A25287B9-2705-2C49-A560-E7134725CBEB}"/>
                    </a:ext>
                  </a:extLst>
                </p:cNvPr>
                <p:cNvSpPr/>
                <p:nvPr/>
              </p:nvSpPr>
              <p:spPr>
                <a:xfrm>
                  <a:off x="848000" y="5301208"/>
                  <a:ext cx="4363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/>
                    <a:t>p</a:t>
                  </a:r>
                  <a:r>
                    <a:rPr lang="en-US" altLang="zh-CN" sz="2000" baseline="-25000" dirty="0"/>
                    <a:t>6</a:t>
                  </a:r>
                  <a:endParaRPr lang="en-US" sz="2000" baseline="-25000" dirty="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5E41DC6-70F2-B64B-A85E-8F5D30279D70}"/>
                  </a:ext>
                </a:extLst>
              </p:cNvPr>
              <p:cNvGrpSpPr/>
              <p:nvPr/>
            </p:nvGrpSpPr>
            <p:grpSpPr>
              <a:xfrm>
                <a:off x="5224362" y="5280801"/>
                <a:ext cx="504056" cy="432048"/>
                <a:chOff x="1004690" y="5453608"/>
                <a:chExt cx="504056" cy="432048"/>
              </a:xfrm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40E4C153-5F4B-C445-A991-CC535F1086EF}"/>
                    </a:ext>
                  </a:extLst>
                </p:cNvPr>
                <p:cNvSpPr/>
                <p:nvPr/>
              </p:nvSpPr>
              <p:spPr>
                <a:xfrm>
                  <a:off x="1364730" y="5507078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7E918384-EA7E-7E4C-83DC-643F5DEC8E80}"/>
                    </a:ext>
                  </a:extLst>
                </p:cNvPr>
                <p:cNvSpPr/>
                <p:nvPr/>
              </p:nvSpPr>
              <p:spPr>
                <a:xfrm>
                  <a:off x="1004690" y="5453608"/>
                  <a:ext cx="4363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/>
                    <a:t>p</a:t>
                  </a:r>
                  <a:r>
                    <a:rPr lang="en-US" altLang="zh-CN" sz="2000" baseline="-25000" dirty="0"/>
                    <a:t>7</a:t>
                  </a:r>
                  <a:endParaRPr lang="en-US" sz="2000" baseline="-25000" dirty="0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E2FB59EB-B6D4-294A-9F63-F9BF14C3BB9A}"/>
                  </a:ext>
                </a:extLst>
              </p:cNvPr>
              <p:cNvGrpSpPr/>
              <p:nvPr/>
            </p:nvGrpSpPr>
            <p:grpSpPr>
              <a:xfrm>
                <a:off x="6759303" y="5291744"/>
                <a:ext cx="701597" cy="421105"/>
                <a:chOff x="807149" y="5464551"/>
                <a:chExt cx="701597" cy="421105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EE8E0B65-80FC-4146-B960-447CD5424F58}"/>
                    </a:ext>
                  </a:extLst>
                </p:cNvPr>
                <p:cNvSpPr/>
                <p:nvPr/>
              </p:nvSpPr>
              <p:spPr>
                <a:xfrm>
                  <a:off x="1364730" y="5507078"/>
                  <a:ext cx="144016" cy="378578"/>
                </a:xfrm>
                <a:prstGeom prst="rect">
                  <a:avLst/>
                </a:prstGeom>
                <a:solidFill>
                  <a:srgbClr val="008F00"/>
                </a:solidFill>
                <a:ln>
                  <a:noFill/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3F3E9D6F-AEC3-E94B-94E5-971FAA0EA71B}"/>
                    </a:ext>
                  </a:extLst>
                </p:cNvPr>
                <p:cNvSpPr/>
                <p:nvPr/>
              </p:nvSpPr>
              <p:spPr>
                <a:xfrm>
                  <a:off x="807149" y="5464551"/>
                  <a:ext cx="65274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i="1" dirty="0" err="1"/>
                    <a:t>p</a:t>
                  </a:r>
                  <a:r>
                    <a:rPr lang="en-US" altLang="zh-CN" sz="2000" i="1" baseline="-25000" dirty="0" err="1"/>
                    <a:t>T</a:t>
                  </a:r>
                  <a:r>
                    <a:rPr lang="zh-CN" altLang="en-US" sz="300" i="1" baseline="-25000" dirty="0"/>
                    <a:t> </a:t>
                  </a:r>
                  <a:r>
                    <a:rPr lang="en-US" altLang="zh-CN" sz="2000" i="1" baseline="-25000" dirty="0"/>
                    <a:t>+</a:t>
                  </a:r>
                  <a:r>
                    <a:rPr lang="zh-CN" altLang="en-US" sz="300" i="1" baseline="-25000" dirty="0"/>
                    <a:t> </a:t>
                  </a:r>
                  <a:r>
                    <a:rPr lang="en-US" altLang="zh-CN" sz="2000" baseline="-25000" dirty="0"/>
                    <a:t>1</a:t>
                  </a:r>
                  <a:endParaRPr lang="en-US" sz="2000" baseline="-25000" dirty="0"/>
                </a:p>
              </p:txBody>
            </p:sp>
          </p:grp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8DA6BC0-3F15-4040-BB49-2B58E2BFD029}"/>
                </a:ext>
              </a:extLst>
            </p:cNvPr>
            <p:cNvSpPr/>
            <p:nvPr/>
          </p:nvSpPr>
          <p:spPr>
            <a:xfrm>
              <a:off x="1384848" y="2169095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75B211B-DC56-BF44-9FAB-F41037EB447C}"/>
                </a:ext>
              </a:extLst>
            </p:cNvPr>
            <p:cNvSpPr/>
            <p:nvPr/>
          </p:nvSpPr>
          <p:spPr>
            <a:xfrm>
              <a:off x="2244237" y="2160555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2A68B4BE-DACE-2D48-9E23-84ED251D9F8A}"/>
                </a:ext>
              </a:extLst>
            </p:cNvPr>
            <p:cNvSpPr/>
            <p:nvPr/>
          </p:nvSpPr>
          <p:spPr>
            <a:xfrm>
              <a:off x="3088051" y="2153318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FC43FF9-BCE3-5E44-A03C-5F133309129F}"/>
                </a:ext>
              </a:extLst>
            </p:cNvPr>
            <p:cNvSpPr/>
            <p:nvPr/>
          </p:nvSpPr>
          <p:spPr>
            <a:xfrm>
              <a:off x="3947440" y="2144778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EE552F0-F716-CF4D-8B31-DFBC749F2574}"/>
                </a:ext>
              </a:extLst>
            </p:cNvPr>
            <p:cNvSpPr/>
            <p:nvPr/>
          </p:nvSpPr>
          <p:spPr>
            <a:xfrm>
              <a:off x="4814868" y="2142687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A1741A8-7E65-4942-BA77-2591E3A35E7D}"/>
                </a:ext>
              </a:extLst>
            </p:cNvPr>
            <p:cNvSpPr/>
            <p:nvPr/>
          </p:nvSpPr>
          <p:spPr>
            <a:xfrm>
              <a:off x="5674257" y="2134147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C8533400-C625-B04F-9217-AAE62E576703}"/>
                </a:ext>
              </a:extLst>
            </p:cNvPr>
            <p:cNvSpPr/>
            <p:nvPr/>
          </p:nvSpPr>
          <p:spPr>
            <a:xfrm>
              <a:off x="7458630" y="2124676"/>
              <a:ext cx="425738" cy="426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i="1" dirty="0">
                  <a:solidFill>
                    <a:schemeClr val="tx1"/>
                  </a:solidFill>
                </a:rPr>
                <a:t>L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A8C4AE-0698-D841-8589-D7E879B9F8F8}"/>
                </a:ext>
              </a:extLst>
            </p:cNvPr>
            <p:cNvGrpSpPr/>
            <p:nvPr/>
          </p:nvGrpSpPr>
          <p:grpSpPr>
            <a:xfrm>
              <a:off x="1587938" y="1988840"/>
              <a:ext cx="11796" cy="856967"/>
              <a:chOff x="1587938" y="1988840"/>
              <a:chExt cx="11796" cy="856967"/>
            </a:xfrm>
          </p:grpSpPr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2653D91A-4289-A849-B8C2-9C334156E8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9734" y="2594743"/>
                <a:ext cx="0" cy="251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14A8DC50-BEED-7E48-8191-0FBB04E443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938" y="1988840"/>
                <a:ext cx="1893" cy="1940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B26E6C-9913-FD4B-AEFD-DDE4331D652F}"/>
                </a:ext>
              </a:extLst>
            </p:cNvPr>
            <p:cNvGrpSpPr/>
            <p:nvPr/>
          </p:nvGrpSpPr>
          <p:grpSpPr>
            <a:xfrm>
              <a:off x="2453105" y="1971572"/>
              <a:ext cx="5207522" cy="874234"/>
              <a:chOff x="2453105" y="1971572"/>
              <a:chExt cx="5207522" cy="874234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C543A107-39DB-E042-ACC5-6AAE27E27B55}"/>
                  </a:ext>
                </a:extLst>
              </p:cNvPr>
              <p:cNvGrpSpPr/>
              <p:nvPr/>
            </p:nvGrpSpPr>
            <p:grpSpPr>
              <a:xfrm>
                <a:off x="2453105" y="1983029"/>
                <a:ext cx="11796" cy="856967"/>
                <a:chOff x="1587938" y="1988840"/>
                <a:chExt cx="11796" cy="856967"/>
              </a:xfrm>
            </p:grpSpPr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68D9003B-435D-C04A-B493-CCE45D801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9734" y="2594743"/>
                  <a:ext cx="0" cy="2510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AA77B389-5964-AB4C-B074-2D94A300AA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7938" y="1988840"/>
                  <a:ext cx="1893" cy="194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123525A-4792-E049-9B07-075D60E18D42}"/>
                  </a:ext>
                </a:extLst>
              </p:cNvPr>
              <p:cNvGrpSpPr/>
              <p:nvPr/>
            </p:nvGrpSpPr>
            <p:grpSpPr>
              <a:xfrm>
                <a:off x="3320420" y="1988839"/>
                <a:ext cx="11796" cy="856967"/>
                <a:chOff x="1587938" y="1988840"/>
                <a:chExt cx="11796" cy="856967"/>
              </a:xfrm>
            </p:grpSpPr>
            <p:cxnSp>
              <p:nvCxnSpPr>
                <p:cNvPr id="170" name="Straight Arrow Connector 169">
                  <a:extLst>
                    <a:ext uri="{FF2B5EF4-FFF2-40B4-BE49-F238E27FC236}">
                      <a16:creationId xmlns:a16="http://schemas.microsoft.com/office/drawing/2014/main" id="{3FDDED48-01C5-5847-894B-B384798CA4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9734" y="2594743"/>
                  <a:ext cx="0" cy="2510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8687F99B-44D6-734A-8BA8-A73D87138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7938" y="1988840"/>
                  <a:ext cx="1893" cy="194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4E52EFF-80FF-E348-8D16-3B69E2A71352}"/>
                  </a:ext>
                </a:extLst>
              </p:cNvPr>
              <p:cNvGrpSpPr/>
              <p:nvPr/>
            </p:nvGrpSpPr>
            <p:grpSpPr>
              <a:xfrm>
                <a:off x="4183900" y="1988839"/>
                <a:ext cx="11796" cy="856967"/>
                <a:chOff x="1587938" y="1988840"/>
                <a:chExt cx="11796" cy="856967"/>
              </a:xfrm>
            </p:grpSpPr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88DC1E36-4DB0-644B-83BE-F66384173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9734" y="2594743"/>
                  <a:ext cx="0" cy="2510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Arrow Connector 173">
                  <a:extLst>
                    <a:ext uri="{FF2B5EF4-FFF2-40B4-BE49-F238E27FC236}">
                      <a16:creationId xmlns:a16="http://schemas.microsoft.com/office/drawing/2014/main" id="{841738B7-1FC7-C04F-BA1B-EDE8322D05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7938" y="1988840"/>
                  <a:ext cx="1893" cy="194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054F3C7F-C4F1-8F4A-B9A7-D6DC7488363F}"/>
                  </a:ext>
                </a:extLst>
              </p:cNvPr>
              <p:cNvGrpSpPr/>
              <p:nvPr/>
            </p:nvGrpSpPr>
            <p:grpSpPr>
              <a:xfrm>
                <a:off x="5048440" y="1971572"/>
                <a:ext cx="11796" cy="856967"/>
                <a:chOff x="1587938" y="1988840"/>
                <a:chExt cx="11796" cy="856967"/>
              </a:xfrm>
            </p:grpSpPr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BC7E4EF7-87C2-194D-BC6F-8A77A9297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9734" y="2594743"/>
                  <a:ext cx="0" cy="2510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6A4E9018-B245-5C44-AFDD-DA8A8F1E4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7938" y="1988840"/>
                  <a:ext cx="1893" cy="194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8F52FB-9B70-5442-9303-B836BD254335}"/>
                  </a:ext>
                </a:extLst>
              </p:cNvPr>
              <p:cNvGrpSpPr/>
              <p:nvPr/>
            </p:nvGrpSpPr>
            <p:grpSpPr>
              <a:xfrm>
                <a:off x="5909602" y="1982300"/>
                <a:ext cx="11796" cy="856967"/>
                <a:chOff x="1587938" y="1988840"/>
                <a:chExt cx="11796" cy="856967"/>
              </a:xfrm>
            </p:grpSpPr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BA2B4D9B-E2C1-3546-AAE1-0155B02783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9734" y="2594743"/>
                  <a:ext cx="0" cy="2510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57529ACA-5B7A-9D4A-992F-6642CE4AAE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7938" y="1988840"/>
                  <a:ext cx="1893" cy="194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40EFD8C-D211-1746-AC5D-68C8C0E4A061}"/>
                  </a:ext>
                </a:extLst>
              </p:cNvPr>
              <p:cNvGrpSpPr/>
              <p:nvPr/>
            </p:nvGrpSpPr>
            <p:grpSpPr>
              <a:xfrm>
                <a:off x="7648831" y="1971572"/>
                <a:ext cx="11796" cy="856967"/>
                <a:chOff x="1587938" y="1988840"/>
                <a:chExt cx="11796" cy="856967"/>
              </a:xfrm>
            </p:grpSpPr>
            <p:cxnSp>
              <p:nvCxnSpPr>
                <p:cNvPr id="182" name="Straight Arrow Connector 181">
                  <a:extLst>
                    <a:ext uri="{FF2B5EF4-FFF2-40B4-BE49-F238E27FC236}">
                      <a16:creationId xmlns:a16="http://schemas.microsoft.com/office/drawing/2014/main" id="{CDD82461-3274-8141-9E72-A2EC95FA25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9734" y="2594743"/>
                  <a:ext cx="0" cy="2510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Arrow Connector 182">
                  <a:extLst>
                    <a:ext uri="{FF2B5EF4-FFF2-40B4-BE49-F238E27FC236}">
                      <a16:creationId xmlns:a16="http://schemas.microsoft.com/office/drawing/2014/main" id="{C83A922C-DDE6-E843-866B-D0F99EDC92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7938" y="1988840"/>
                  <a:ext cx="1893" cy="194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330664D6-2458-C94C-ACD3-DEB9E02C76AE}"/>
              </a:ext>
            </a:extLst>
          </p:cNvPr>
          <p:cNvSpPr txBox="1"/>
          <p:nvPr/>
        </p:nvSpPr>
        <p:spPr>
          <a:xfrm>
            <a:off x="6476943" y="1457555"/>
            <a:ext cx="68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...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C471611-096B-3B48-A117-0BC8FCF53ECC}"/>
              </a:ext>
            </a:extLst>
          </p:cNvPr>
          <p:cNvSpPr txBox="1"/>
          <p:nvPr/>
        </p:nvSpPr>
        <p:spPr>
          <a:xfrm>
            <a:off x="6488756" y="1980775"/>
            <a:ext cx="68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...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A046B00-FE6A-9D48-B01A-161008B29161}"/>
              </a:ext>
            </a:extLst>
          </p:cNvPr>
          <p:cNvSpPr/>
          <p:nvPr/>
        </p:nvSpPr>
        <p:spPr>
          <a:xfrm>
            <a:off x="251520" y="2025547"/>
            <a:ext cx="7920880" cy="683373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188007E-3FDE-E743-A7DD-3B5C93D49261}"/>
              </a:ext>
            </a:extLst>
          </p:cNvPr>
          <p:cNvSpPr/>
          <p:nvPr/>
        </p:nvSpPr>
        <p:spPr>
          <a:xfrm>
            <a:off x="358946" y="2090194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/>
              <a:t>MSE</a:t>
            </a:r>
            <a:endParaRPr lang="en-US" sz="1800" baseline="-25000" dirty="0"/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3521A7A3-5FE7-CB4D-9793-81ECF0F9A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210" y="3963109"/>
            <a:ext cx="5138647" cy="289019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27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371 L 0.0033 0.3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5" grpId="0"/>
      <p:bldP spid="24" grpId="0" animBg="1"/>
      <p:bldP spid="1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Problem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Collection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Preparation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News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Feature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Extraction</a:t>
            </a:r>
          </a:p>
          <a:p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Temporal</a:t>
            </a:r>
            <a:r>
              <a:rPr lang="zh-CN" alt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00" dirty="0">
                <a:solidFill>
                  <a:schemeClr val="bg1">
                    <a:lumMod val="75000"/>
                  </a:schemeClr>
                </a:solidFill>
              </a:rPr>
              <a:t>Prediction</a:t>
            </a:r>
          </a:p>
          <a:p>
            <a:r>
              <a:rPr lang="en-US" altLang="zh-CN" sz="3000" dirty="0"/>
              <a:t>Results</a:t>
            </a:r>
            <a:r>
              <a:rPr lang="zh-CN" altLang="en-US" sz="3000" dirty="0"/>
              <a:t> </a:t>
            </a:r>
            <a:r>
              <a:rPr lang="en-US" altLang="zh-CN" sz="3000" dirty="0"/>
              <a:t>and</a:t>
            </a:r>
            <a:r>
              <a:rPr lang="zh-CN" altLang="en-US" sz="3000" dirty="0"/>
              <a:t> </a:t>
            </a:r>
            <a:r>
              <a:rPr lang="en-US" altLang="zh-CN" sz="3000" dirty="0"/>
              <a:t>Conclusion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025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Results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600" dirty="0"/>
              <a:t>Price</a:t>
            </a:r>
            <a:r>
              <a:rPr lang="zh-CN" altLang="en-US" sz="3600" dirty="0"/>
              <a:t> </a:t>
            </a:r>
            <a:r>
              <a:rPr lang="en-US" altLang="zh-CN" sz="3600" dirty="0"/>
              <a:t>Direction</a:t>
            </a:r>
            <a:r>
              <a:rPr lang="zh-CN" altLang="en-US" sz="3600" dirty="0"/>
              <a:t> </a:t>
            </a:r>
            <a:r>
              <a:rPr lang="en-US" altLang="zh-CN" sz="3600" dirty="0"/>
              <a:t>Classification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Directly</a:t>
            </a:r>
            <a:r>
              <a:rPr lang="zh-CN" altLang="en-US" sz="3600" dirty="0"/>
              <a:t> </a:t>
            </a:r>
            <a:r>
              <a:rPr lang="en-US" altLang="zh-CN" sz="3600" dirty="0"/>
              <a:t>derive</a:t>
            </a:r>
            <a:r>
              <a:rPr lang="zh-CN" altLang="en-US" sz="3600" dirty="0"/>
              <a:t> </a:t>
            </a:r>
            <a:r>
              <a:rPr lang="en-US" altLang="zh-CN" sz="3600" dirty="0"/>
              <a:t>from</a:t>
            </a:r>
            <a:r>
              <a:rPr lang="zh-CN" altLang="en-US" sz="3600" dirty="0"/>
              <a:t> </a:t>
            </a:r>
            <a:r>
              <a:rPr lang="en-US" altLang="zh-CN" sz="3600" dirty="0"/>
              <a:t>price</a:t>
            </a:r>
            <a:r>
              <a:rPr lang="zh-CN" altLang="en-US" sz="3600" dirty="0"/>
              <a:t> </a:t>
            </a:r>
            <a:r>
              <a:rPr lang="en-US" altLang="zh-CN" sz="3600" dirty="0"/>
              <a:t>regression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Treat</a:t>
            </a:r>
            <a:r>
              <a:rPr lang="zh-CN" altLang="en-US" sz="3600" dirty="0"/>
              <a:t> </a:t>
            </a:r>
            <a:r>
              <a:rPr lang="en-US" altLang="zh-CN" sz="3600" dirty="0"/>
              <a:t>as</a:t>
            </a:r>
            <a:r>
              <a:rPr lang="zh-CN" altLang="en-US" sz="3600" dirty="0"/>
              <a:t> </a:t>
            </a:r>
            <a:r>
              <a:rPr lang="en-US" altLang="zh-CN" sz="3600" dirty="0"/>
              <a:t>a</a:t>
            </a:r>
            <a:r>
              <a:rPr lang="zh-CN" altLang="en-US" sz="3600" dirty="0"/>
              <a:t> </a:t>
            </a:r>
            <a:r>
              <a:rPr lang="en-US" altLang="zh-CN" sz="3600" dirty="0"/>
              <a:t>classification</a:t>
            </a:r>
            <a:r>
              <a:rPr lang="zh-CN" altLang="en-US" sz="3600" dirty="0"/>
              <a:t> </a:t>
            </a:r>
            <a:r>
              <a:rPr lang="en-US" altLang="zh-CN" sz="3600" dirty="0"/>
              <a:t>problem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27952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Results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600" dirty="0"/>
              <a:t>Price</a:t>
            </a:r>
            <a:r>
              <a:rPr lang="zh-CN" altLang="en-US" sz="3600" dirty="0"/>
              <a:t> </a:t>
            </a:r>
            <a:r>
              <a:rPr lang="en-US" altLang="zh-CN" sz="3600" dirty="0"/>
              <a:t>Direction</a:t>
            </a:r>
            <a:r>
              <a:rPr lang="zh-CN" altLang="en-US" sz="3600" dirty="0"/>
              <a:t> </a:t>
            </a:r>
            <a:r>
              <a:rPr lang="en-US" altLang="zh-CN" sz="3600" dirty="0"/>
              <a:t>Prediction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A0D6E-CA91-9041-8532-9C9B3EDAA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19" y="2747227"/>
            <a:ext cx="4753508" cy="3297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0CC6E2-79AB-144D-98A8-80999217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6128587"/>
            <a:ext cx="6830448" cy="5772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71AD3B-708D-684F-A06A-2925DA50D4B1}"/>
              </a:ext>
            </a:extLst>
          </p:cNvPr>
          <p:cNvSpPr/>
          <p:nvPr/>
        </p:nvSpPr>
        <p:spPr>
          <a:xfrm>
            <a:off x="676966" y="5760202"/>
            <a:ext cx="233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SOTA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is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</a:rPr>
              <a:t>StockNet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2418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Results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600" dirty="0"/>
              <a:t>Price</a:t>
            </a:r>
            <a:r>
              <a:rPr lang="zh-CN" altLang="en-US" sz="3600" dirty="0"/>
              <a:t> </a:t>
            </a:r>
            <a:r>
              <a:rPr lang="en-US" altLang="zh-CN" sz="3600" dirty="0"/>
              <a:t>Regression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表格 12">
            <a:extLst>
              <a:ext uri="{FF2B5EF4-FFF2-40B4-BE49-F238E27FC236}">
                <a16:creationId xmlns:a16="http://schemas.microsoft.com/office/drawing/2014/main" id="{21D36EB5-75C3-164D-A779-E51D9F4A0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40563"/>
              </p:ext>
            </p:extLst>
          </p:nvPr>
        </p:nvGraphicFramePr>
        <p:xfrm>
          <a:off x="1707199" y="2818879"/>
          <a:ext cx="5729602" cy="3164151"/>
        </p:xfrm>
        <a:graphic>
          <a:graphicData uri="http://schemas.openxmlformats.org/drawingml/2006/table">
            <a:tbl>
              <a:tblPr/>
              <a:tblGrid>
                <a:gridCol w="1694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799">
                  <a:extLst>
                    <a:ext uri="{9D8B030D-6E8A-4147-A177-3AD203B41FA5}">
                      <a16:colId xmlns:a16="http://schemas.microsoft.com/office/drawing/2014/main" val="2831939864"/>
                    </a:ext>
                  </a:extLst>
                </a:gridCol>
                <a:gridCol w="2110695">
                  <a:extLst>
                    <a:ext uri="{9D8B030D-6E8A-4147-A177-3AD203B41FA5}">
                      <a16:colId xmlns:a16="http://schemas.microsoft.com/office/drawing/2014/main" val="3069194911"/>
                    </a:ext>
                  </a:extLst>
                </a:gridCol>
              </a:tblGrid>
              <a:tr h="3354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REG-Price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REG-Sent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393280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0.051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0.054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</a:t>
                      </a:r>
                      <a:r>
                        <a:rPr lang="en-US" altLang="zh-CN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0.133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</a:t>
                      </a:r>
                      <a:r>
                        <a:rPr lang="en-US" altLang="zh-CN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AAPL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0.110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0.027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0.085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0.021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0.066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</a:t>
                      </a:r>
                      <a:r>
                        <a:rPr lang="en-US" altLang="zh-CN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337222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6" marR="3396" marT="3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0.049</a:t>
                      </a: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0.03</a:t>
                      </a:r>
                      <a:r>
                        <a:rPr lang="en-US" altLang="zh-CN" sz="2400" b="0" i="0" u="none" strike="noStrike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2" marR="6602" marT="6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708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56130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Results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600" dirty="0"/>
              <a:t>Price</a:t>
            </a:r>
            <a:r>
              <a:rPr lang="zh-CN" altLang="en-US" sz="3600" dirty="0"/>
              <a:t> </a:t>
            </a:r>
            <a:r>
              <a:rPr lang="en-US" altLang="zh-CN" sz="3600" dirty="0"/>
              <a:t>Regression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DFBF8-E292-5944-B10A-6ECFD72CA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420" y="2695665"/>
            <a:ext cx="5733876" cy="38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582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1A0751D-0AB4-0048-8153-0F6CC53B7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stock</a:t>
            </a:r>
            <a:r>
              <a:rPr lang="zh-CN" altLang="en-US" dirty="0"/>
              <a:t> </a:t>
            </a:r>
            <a:r>
              <a:rPr lang="en-US" altLang="zh-CN" dirty="0"/>
              <a:t>price</a:t>
            </a:r>
            <a:r>
              <a:rPr lang="zh-CN" altLang="en-US" dirty="0"/>
              <a:t> </a:t>
            </a:r>
            <a:r>
              <a:rPr lang="en-US" altLang="zh-CN" dirty="0"/>
              <a:t>directions</a:t>
            </a:r>
            <a:endParaRPr lang="en-US" altLang="zh-CN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Problem</a:t>
            </a:r>
            <a:r>
              <a:rPr lang="zh-CN" altLang="en-US" sz="4800" dirty="0"/>
              <a:t> </a:t>
            </a:r>
            <a:r>
              <a:rPr lang="en-US" altLang="zh-CN" sz="4800" dirty="0"/>
              <a:t>Motivations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F5D06-3A78-4B4A-8E54-43F730BE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37266"/>
            <a:ext cx="8229600" cy="2871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25099B-C2ED-B446-9637-20DFFB7CB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3933056"/>
            <a:ext cx="2377569" cy="28604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D5B8D5-4039-5A41-B6F0-2D1E1CB5E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0620"/>
            <a:ext cx="9114268" cy="1546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9E6EA8-1CD7-754E-AFFD-068095EC1D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59" y="1831713"/>
            <a:ext cx="5480342" cy="201622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DD93D8-9B93-104F-ABA5-4626163F0697}"/>
              </a:ext>
            </a:extLst>
          </p:cNvPr>
          <p:cNvCxnSpPr>
            <a:cxnSpLocks/>
          </p:cNvCxnSpPr>
          <p:nvPr/>
        </p:nvCxnSpPr>
        <p:spPr>
          <a:xfrm>
            <a:off x="2555776" y="2996952"/>
            <a:ext cx="432048" cy="28083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1E9204-F738-9147-9735-3E6E3CD57186}"/>
              </a:ext>
            </a:extLst>
          </p:cNvPr>
          <p:cNvCxnSpPr>
            <a:cxnSpLocks/>
          </p:cNvCxnSpPr>
          <p:nvPr/>
        </p:nvCxnSpPr>
        <p:spPr>
          <a:xfrm>
            <a:off x="5868144" y="3361479"/>
            <a:ext cx="2448272" cy="157968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C42DAEA-DFC2-5A41-B6CE-180353CBCB2B}"/>
              </a:ext>
            </a:extLst>
          </p:cNvPr>
          <p:cNvSpPr/>
          <p:nvPr/>
        </p:nvSpPr>
        <p:spPr>
          <a:xfrm>
            <a:off x="4991303" y="5710535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1875438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F212-E36A-6C44-B33E-31147482829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611560" y="5227459"/>
            <a:ext cx="5941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Contact Info:</a:t>
            </a:r>
          </a:p>
          <a:p>
            <a:r>
              <a:rPr lang="en-US" sz="2000" dirty="0">
                <a:latin typeface="Corbel" charset="0"/>
                <a:ea typeface="Corbel" charset="0"/>
                <a:cs typeface="Corbel" charset="0"/>
              </a:rPr>
              <a:t>Email: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yanda@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uab.edu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r>
              <a:rPr lang="en-US" sz="2000" dirty="0">
                <a:latin typeface="Corbel" panose="020B0503020204020204" pitchFamily="34" charset="0"/>
                <a:ea typeface="Corbel" charset="0"/>
                <a:cs typeface="Corbel" charset="0"/>
              </a:rPr>
              <a:t>Webpage: </a:t>
            </a:r>
            <a:r>
              <a:rPr lang="en-US" sz="2000" dirty="0">
                <a:latin typeface="Corbel" panose="020B0503020204020204" pitchFamily="34" charset="0"/>
                <a:hlinkClick r:id="rId4"/>
              </a:rPr>
              <a:t>https://yanlab19870714.github.io/yanda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rbel" panose="020B0503020204020204" pitchFamily="34" charset="0"/>
              <a:ea typeface="Corbel" charset="0"/>
              <a:cs typeface="Corbel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4800" y="4437112"/>
            <a:ext cx="1797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YAN, Da</a:t>
            </a:r>
          </a:p>
        </p:txBody>
      </p:sp>
      <p:sp>
        <p:nvSpPr>
          <p:cNvPr id="11" name="Subtitle 8"/>
          <p:cNvSpPr txBox="1">
            <a:spLocks/>
          </p:cNvSpPr>
          <p:nvPr/>
        </p:nvSpPr>
        <p:spPr bwMode="auto">
          <a:xfrm>
            <a:off x="-6936" y="2996951"/>
            <a:ext cx="9144000" cy="8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Thank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s !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" b="1" i="1" baseline="0" dirty="0">
              <a:solidFill>
                <a:srgbClr val="3366FF"/>
              </a:solidFill>
              <a:latin typeface="+mn-lt"/>
              <a:ea typeface="Corbel" charset="0"/>
              <a:cs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2400" y="3175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58227-D5CD-6149-AD31-509DB2C53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242" y="4566210"/>
            <a:ext cx="1651000" cy="1651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A500C-0DBC-8E41-995A-993676A69F5B}"/>
              </a:ext>
            </a:extLst>
          </p:cNvPr>
          <p:cNvSpPr/>
          <p:nvPr/>
        </p:nvSpPr>
        <p:spPr>
          <a:xfrm>
            <a:off x="118824" y="726262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If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you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have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any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questions,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please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email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Yingzhe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Dong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at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6"/>
              </a:rPr>
              <a:t>dongyingzhe99@sina.com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8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Problem</a:t>
            </a:r>
            <a:r>
              <a:rPr lang="zh-CN" altLang="en-US" sz="4800" dirty="0"/>
              <a:t> </a:t>
            </a:r>
            <a:r>
              <a:rPr lang="en-US" altLang="zh-CN" sz="4800" dirty="0"/>
              <a:t>Motivations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stock</a:t>
            </a:r>
            <a:r>
              <a:rPr lang="zh-CN" altLang="en-US" dirty="0"/>
              <a:t> </a:t>
            </a:r>
            <a:r>
              <a:rPr lang="en-US" altLang="zh-CN" dirty="0"/>
              <a:t>price</a:t>
            </a:r>
            <a:r>
              <a:rPr lang="zh-CN" altLang="en-US" dirty="0"/>
              <a:t> </a:t>
            </a:r>
            <a:r>
              <a:rPr lang="en-US" altLang="zh-CN" dirty="0"/>
              <a:t>directions</a:t>
            </a:r>
            <a:endParaRPr lang="en-US" altLang="zh-C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A7D4-9791-F840-931F-86B421BE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612" y="3934668"/>
            <a:ext cx="5143500" cy="280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8589C-0DBF-F649-9022-D9BA3AFFA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59" y="2558611"/>
            <a:ext cx="4891906" cy="15504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A5B69F-9B03-2140-80D5-5411E67ECB7F}"/>
              </a:ext>
            </a:extLst>
          </p:cNvPr>
          <p:cNvCxnSpPr>
            <a:cxnSpLocks/>
          </p:cNvCxnSpPr>
          <p:nvPr/>
        </p:nvCxnSpPr>
        <p:spPr>
          <a:xfrm>
            <a:off x="1475656" y="3861048"/>
            <a:ext cx="4464496" cy="147697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0E15F7B-D2B7-0F4B-9B57-48DEBFCD2ACD}"/>
              </a:ext>
            </a:extLst>
          </p:cNvPr>
          <p:cNvSpPr/>
          <p:nvPr/>
        </p:nvSpPr>
        <p:spPr>
          <a:xfrm>
            <a:off x="5699820" y="5764286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Uber</a:t>
            </a:r>
          </a:p>
        </p:txBody>
      </p:sp>
    </p:spTree>
    <p:extLst>
      <p:ext uri="{BB962C8B-B14F-4D97-AF65-F5344CB8AC3E}">
        <p14:creationId xmlns:p14="http://schemas.microsoft.com/office/powerpoint/2010/main" val="35081815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02650F-333F-884B-9A91-88DE0DFE5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619168"/>
            <a:ext cx="3541744" cy="3238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Problem</a:t>
            </a:r>
            <a:r>
              <a:rPr lang="zh-CN" altLang="en-US" sz="4800" dirty="0"/>
              <a:t> </a:t>
            </a:r>
            <a:r>
              <a:rPr lang="en-US" altLang="zh-CN" sz="4800" dirty="0"/>
              <a:t>Motivations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Twitter</a:t>
            </a:r>
            <a:endParaRPr lang="en-US" altLang="zh-C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AF988-28C0-A64B-89A8-9E0A45207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556792"/>
            <a:ext cx="3542159" cy="2062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ECD7B2-89C9-7847-BE44-B8505ADC6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66" y="2523620"/>
            <a:ext cx="4142374" cy="1724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E0F58-D696-8146-A762-4950D6C41F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66" y="4248477"/>
            <a:ext cx="4142374" cy="25298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04C288-2724-C74C-B723-838849FA50BD}"/>
              </a:ext>
            </a:extLst>
          </p:cNvPr>
          <p:cNvSpPr/>
          <p:nvPr/>
        </p:nvSpPr>
        <p:spPr>
          <a:xfrm>
            <a:off x="3600523" y="183072"/>
            <a:ext cx="5176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Search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with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stock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symbol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“APPL”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3E0E0B-A558-4548-A276-2D3D036BE992}"/>
              </a:ext>
            </a:extLst>
          </p:cNvPr>
          <p:cNvGrpSpPr/>
          <p:nvPr/>
        </p:nvGrpSpPr>
        <p:grpSpPr>
          <a:xfrm rot="19800000">
            <a:off x="3418730" y="3387942"/>
            <a:ext cx="2592288" cy="635492"/>
            <a:chOff x="3059832" y="3933056"/>
            <a:chExt cx="2592288" cy="6354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EEA5E9-22D3-9442-B544-87A204685FA9}"/>
                </a:ext>
              </a:extLst>
            </p:cNvPr>
            <p:cNvSpPr/>
            <p:nvPr/>
          </p:nvSpPr>
          <p:spPr>
            <a:xfrm>
              <a:off x="3203848" y="4017644"/>
              <a:ext cx="24032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Pretty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Noisy!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194653-C9A6-0944-AB9B-3A7F7859816D}"/>
                </a:ext>
              </a:extLst>
            </p:cNvPr>
            <p:cNvSpPr/>
            <p:nvPr/>
          </p:nvSpPr>
          <p:spPr>
            <a:xfrm>
              <a:off x="3059832" y="3933056"/>
              <a:ext cx="2592288" cy="635492"/>
            </a:xfrm>
            <a:prstGeom prst="rect">
              <a:avLst/>
            </a:prstGeom>
            <a:ln w="76200"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1BDD3D7-EB28-DB40-B86E-86AE97FE78CE}"/>
              </a:ext>
            </a:extLst>
          </p:cNvPr>
          <p:cNvSpPr/>
          <p:nvPr/>
        </p:nvSpPr>
        <p:spPr>
          <a:xfrm>
            <a:off x="7225912" y="2708920"/>
            <a:ext cx="141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Quality?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E3A097-8651-7644-B263-D50BE073A88B}"/>
              </a:ext>
            </a:extLst>
          </p:cNvPr>
          <p:cNvSpPr/>
          <p:nvPr/>
        </p:nvSpPr>
        <p:spPr>
          <a:xfrm>
            <a:off x="5843679" y="4792350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Relevance?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4C6B9A-5F15-7243-B29D-9F36B884D462}"/>
              </a:ext>
            </a:extLst>
          </p:cNvPr>
          <p:cNvSpPr/>
          <p:nvPr/>
        </p:nvSpPr>
        <p:spPr>
          <a:xfrm>
            <a:off x="2949319" y="5091041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Relevance?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1992CC-6A88-D349-BA44-44CADF1D4C0D}"/>
              </a:ext>
            </a:extLst>
          </p:cNvPr>
          <p:cNvSpPr/>
          <p:nvPr/>
        </p:nvSpPr>
        <p:spPr>
          <a:xfrm>
            <a:off x="2949319" y="2858630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Relevance?</a:t>
            </a:r>
          </a:p>
        </p:txBody>
      </p:sp>
    </p:spTree>
    <p:extLst>
      <p:ext uri="{BB962C8B-B14F-4D97-AF65-F5344CB8AC3E}">
        <p14:creationId xmlns:p14="http://schemas.microsoft.com/office/powerpoint/2010/main" val="339040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Problem</a:t>
            </a:r>
            <a:r>
              <a:rPr lang="zh-CN" altLang="en-US" sz="4800" dirty="0"/>
              <a:t> </a:t>
            </a:r>
            <a:r>
              <a:rPr lang="en-US" altLang="zh-CN" sz="4800" dirty="0"/>
              <a:t>Motivations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Term</a:t>
            </a:r>
            <a:r>
              <a:rPr lang="zh-CN" altLang="en-US" dirty="0"/>
              <a:t> </a:t>
            </a:r>
            <a:r>
              <a:rPr lang="en-US" altLang="zh-CN" dirty="0"/>
              <a:t>Ambiguity</a:t>
            </a:r>
            <a:endParaRPr lang="en-US" altLang="zh-CN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442D0-D429-CB40-A9AD-88190C5EEB6B}"/>
              </a:ext>
            </a:extLst>
          </p:cNvPr>
          <p:cNvSpPr/>
          <p:nvPr/>
        </p:nvSpPr>
        <p:spPr>
          <a:xfrm>
            <a:off x="5796948" y="183072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Search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with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“Apple”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7F562C-DF33-9F48-8630-9254F75909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2843353"/>
            <a:ext cx="7632700" cy="2707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E63847-7F25-2B43-AA83-FD4B63B9B4D0}"/>
              </a:ext>
            </a:extLst>
          </p:cNvPr>
          <p:cNvSpPr txBox="1"/>
          <p:nvPr/>
        </p:nvSpPr>
        <p:spPr>
          <a:xfrm>
            <a:off x="737828" y="5790455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R</a:t>
            </a:r>
            <a:r>
              <a:rPr lang="en-US" b="1" dirty="0">
                <a:solidFill>
                  <a:srgbClr val="0070C0"/>
                </a:solidFill>
              </a:rPr>
              <a:t>egarding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American singer-songwriter Fiona Apple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67A49D-F53E-224C-970A-5B6D65043092}"/>
              </a:ext>
            </a:extLst>
          </p:cNvPr>
          <p:cNvCxnSpPr/>
          <p:nvPr/>
        </p:nvCxnSpPr>
        <p:spPr>
          <a:xfrm>
            <a:off x="2192925" y="3482406"/>
            <a:ext cx="648072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9516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Problem</a:t>
            </a:r>
            <a:r>
              <a:rPr lang="zh-CN" altLang="en-US" sz="4800" dirty="0"/>
              <a:t> </a:t>
            </a:r>
            <a:r>
              <a:rPr lang="en-US" altLang="zh-CN" sz="4800" dirty="0"/>
              <a:t>Motivations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Attitudes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News</a:t>
            </a:r>
            <a:endParaRPr lang="en-US" altLang="zh-CN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7CFFE43-8659-6C4D-B44B-BA7F112CB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418" y="2852936"/>
            <a:ext cx="6256828" cy="1663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84212D-BE80-5044-B58F-8789056F6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5090356"/>
            <a:ext cx="6837176" cy="105768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2C590F-7065-D645-945E-AF9CB0D5165F}"/>
              </a:ext>
            </a:extLst>
          </p:cNvPr>
          <p:cNvCxnSpPr>
            <a:cxnSpLocks/>
          </p:cNvCxnSpPr>
          <p:nvPr/>
        </p:nvCxnSpPr>
        <p:spPr>
          <a:xfrm>
            <a:off x="2987824" y="3356992"/>
            <a:ext cx="1872208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BE637F-F168-0940-A9AC-BFEFB3C175CF}"/>
              </a:ext>
            </a:extLst>
          </p:cNvPr>
          <p:cNvCxnSpPr>
            <a:cxnSpLocks/>
          </p:cNvCxnSpPr>
          <p:nvPr/>
        </p:nvCxnSpPr>
        <p:spPr>
          <a:xfrm>
            <a:off x="3635896" y="5589240"/>
            <a:ext cx="3528392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D83A0C-EFEB-4343-95E5-95FBCA280450}"/>
              </a:ext>
            </a:extLst>
          </p:cNvPr>
          <p:cNvCxnSpPr>
            <a:cxnSpLocks/>
          </p:cNvCxnSpPr>
          <p:nvPr/>
        </p:nvCxnSpPr>
        <p:spPr>
          <a:xfrm>
            <a:off x="3563888" y="5877272"/>
            <a:ext cx="2304256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CE57936-881D-FC49-B169-60A5E5387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801" y="2745546"/>
            <a:ext cx="387350" cy="381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B8FE17-DEC9-6147-BC0A-544A708AE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113" y="4992216"/>
            <a:ext cx="38735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DE78B8-CADE-6549-9690-950250586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513" y="5993558"/>
            <a:ext cx="376631" cy="37002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B328E9C-A87D-8146-A1C8-7A218BBD8EFE}"/>
              </a:ext>
            </a:extLst>
          </p:cNvPr>
          <p:cNvGrpSpPr/>
          <p:nvPr/>
        </p:nvGrpSpPr>
        <p:grpSpPr>
          <a:xfrm rot="19001014">
            <a:off x="18504" y="5096902"/>
            <a:ext cx="3225502" cy="635492"/>
            <a:chOff x="3059832" y="3933055"/>
            <a:chExt cx="2328413" cy="63549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EDCF1E-0DC9-AC4C-8C2D-26A76F9778B4}"/>
                </a:ext>
              </a:extLst>
            </p:cNvPr>
            <p:cNvSpPr/>
            <p:nvPr/>
          </p:nvSpPr>
          <p:spPr>
            <a:xfrm>
              <a:off x="3124180" y="4013978"/>
              <a:ext cx="21574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Context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matters!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2F4A8A0-1F28-034B-9815-E05FD46E96A0}"/>
                </a:ext>
              </a:extLst>
            </p:cNvPr>
            <p:cNvSpPr/>
            <p:nvPr/>
          </p:nvSpPr>
          <p:spPr>
            <a:xfrm>
              <a:off x="3059832" y="3933055"/>
              <a:ext cx="2328413" cy="635492"/>
            </a:xfrm>
            <a:prstGeom prst="rect">
              <a:avLst/>
            </a:prstGeom>
            <a:ln w="76200"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92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38D7DA-488F-9E4E-B389-EDC915875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114" y="4990849"/>
            <a:ext cx="4036814" cy="1548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Problem</a:t>
            </a:r>
            <a:r>
              <a:rPr lang="zh-CN" altLang="en-US" sz="4800" dirty="0"/>
              <a:t> </a:t>
            </a:r>
            <a:r>
              <a:rPr lang="en-US" altLang="zh-CN" sz="4800" dirty="0"/>
              <a:t>Motivations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breakthroughs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learning: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Sequence</a:t>
            </a:r>
            <a:r>
              <a:rPr lang="zh-CN" altLang="en-US" sz="2800" dirty="0"/>
              <a:t> </a:t>
            </a:r>
            <a:r>
              <a:rPr lang="en-US" altLang="zh-CN" sz="2800" dirty="0"/>
              <a:t>models</a:t>
            </a:r>
            <a:r>
              <a:rPr lang="zh-CN" altLang="en-US" sz="2800" dirty="0"/>
              <a:t> </a:t>
            </a:r>
            <a:r>
              <a:rPr lang="en-US" altLang="zh-CN" sz="2800" dirty="0"/>
              <a:t>(e.g.,</a:t>
            </a:r>
            <a:r>
              <a:rPr lang="zh-CN" altLang="en-US" sz="2800" dirty="0"/>
              <a:t> </a:t>
            </a:r>
            <a:r>
              <a:rPr lang="en-US" altLang="zh-CN" sz="2800" dirty="0"/>
              <a:t>LSTM,</a:t>
            </a:r>
            <a:r>
              <a:rPr lang="zh-CN" altLang="en-US" sz="2800" dirty="0"/>
              <a:t> </a:t>
            </a:r>
            <a:r>
              <a:rPr lang="en-US" altLang="zh-CN" sz="2800" dirty="0"/>
              <a:t>GRU)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temporal</a:t>
            </a:r>
            <a:r>
              <a:rPr lang="zh-CN" altLang="en-US" sz="2800" dirty="0"/>
              <a:t> </a:t>
            </a:r>
            <a:r>
              <a:rPr lang="en-US" altLang="zh-CN" sz="2800" dirty="0"/>
              <a:t>predictions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Transformer</a:t>
            </a:r>
            <a:r>
              <a:rPr lang="zh-CN" altLang="en-US" sz="2800" dirty="0"/>
              <a:t> </a:t>
            </a:r>
            <a:r>
              <a:rPr lang="en-US" altLang="zh-CN" sz="2800" dirty="0"/>
              <a:t>models</a:t>
            </a:r>
            <a:r>
              <a:rPr lang="zh-CN" altLang="en-US" sz="2800" dirty="0"/>
              <a:t> </a:t>
            </a:r>
            <a:r>
              <a:rPr lang="en-US" altLang="zh-CN" sz="2800" dirty="0"/>
              <a:t>(e.g.,</a:t>
            </a:r>
            <a:r>
              <a:rPr lang="zh-CN" altLang="en-US" sz="2800" dirty="0"/>
              <a:t> </a:t>
            </a:r>
            <a:r>
              <a:rPr lang="en-US" altLang="zh-CN" sz="2800" dirty="0"/>
              <a:t>BERT,</a:t>
            </a:r>
            <a:r>
              <a:rPr lang="zh-CN" altLang="en-US" sz="2800" dirty="0"/>
              <a:t> </a:t>
            </a:r>
            <a:r>
              <a:rPr lang="en-US" altLang="zh-CN" sz="2800" dirty="0"/>
              <a:t>GPT-3)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NLP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8A683-4C73-404B-93E4-40266A6D2238}"/>
              </a:ext>
            </a:extLst>
          </p:cNvPr>
          <p:cNvSpPr/>
          <p:nvPr/>
        </p:nvSpPr>
        <p:spPr>
          <a:xfrm>
            <a:off x="2882882" y="3212976"/>
            <a:ext cx="5793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Feature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extraction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from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historical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0C4827-1C3D-4540-B441-EB5E8AF2372A}"/>
              </a:ext>
            </a:extLst>
          </p:cNvPr>
          <p:cNvSpPr/>
          <p:nvPr/>
        </p:nvSpPr>
        <p:spPr>
          <a:xfrm>
            <a:off x="2882882" y="4252118"/>
            <a:ext cx="4562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Feature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extraction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from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news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1FF31-367D-4148-9352-80E99BA0C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8" y="4897278"/>
            <a:ext cx="4376914" cy="16276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21E531-975E-8744-B2C4-FF2B10E82097}"/>
              </a:ext>
            </a:extLst>
          </p:cNvPr>
          <p:cNvSpPr/>
          <p:nvPr/>
        </p:nvSpPr>
        <p:spPr>
          <a:xfrm>
            <a:off x="1919671" y="1466103"/>
            <a:ext cx="5304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B050"/>
                </a:solidFill>
              </a:rPr>
              <a:t>BELT</a:t>
            </a:r>
            <a:r>
              <a:rPr lang="zh-CN" altLang="en-US" sz="3200" b="1" dirty="0">
                <a:solidFill>
                  <a:srgbClr val="00B050"/>
                </a:solidFill>
              </a:rPr>
              <a:t>    </a:t>
            </a:r>
            <a:r>
              <a:rPr lang="en-US" altLang="zh-CN" sz="3200" b="1" dirty="0">
                <a:solidFill>
                  <a:srgbClr val="00B050"/>
                </a:solidFill>
              </a:rPr>
              <a:t>=</a:t>
            </a:r>
            <a:r>
              <a:rPr lang="zh-CN" altLang="en-US" sz="3200" b="1" dirty="0">
                <a:solidFill>
                  <a:srgbClr val="00B050"/>
                </a:solidFill>
              </a:rPr>
              <a:t>    </a:t>
            </a:r>
            <a:r>
              <a:rPr lang="en-US" altLang="zh-CN" sz="3200" b="1" u="sng" dirty="0">
                <a:solidFill>
                  <a:srgbClr val="00B050"/>
                </a:solidFill>
              </a:rPr>
              <a:t>BE</a:t>
            </a:r>
            <a:r>
              <a:rPr lang="en-US" altLang="zh-CN" sz="3200" b="1" dirty="0">
                <a:solidFill>
                  <a:srgbClr val="00B050"/>
                </a:solidFill>
              </a:rPr>
              <a:t>RT</a:t>
            </a:r>
            <a:r>
              <a:rPr lang="zh-CN" altLang="en-US" sz="3200" b="1" dirty="0">
                <a:solidFill>
                  <a:srgbClr val="00B050"/>
                </a:solidFill>
              </a:rPr>
              <a:t>  </a:t>
            </a:r>
            <a:r>
              <a:rPr lang="en-US" altLang="zh-CN" sz="3200" b="1" dirty="0">
                <a:solidFill>
                  <a:srgbClr val="00B050"/>
                </a:solidFill>
              </a:rPr>
              <a:t>+</a:t>
            </a:r>
            <a:r>
              <a:rPr lang="zh-CN" altLang="en-US" sz="3200" b="1" dirty="0">
                <a:solidFill>
                  <a:srgbClr val="00B050"/>
                </a:solidFill>
              </a:rPr>
              <a:t>  </a:t>
            </a:r>
            <a:r>
              <a:rPr lang="en-US" altLang="zh-CN" sz="3200" b="1" u="sng" dirty="0">
                <a:solidFill>
                  <a:srgbClr val="00B050"/>
                </a:solidFill>
              </a:rPr>
              <a:t>L</a:t>
            </a:r>
            <a:r>
              <a:rPr lang="en-US" altLang="zh-CN" sz="3200" b="1" dirty="0">
                <a:solidFill>
                  <a:srgbClr val="00B050"/>
                </a:solidFill>
              </a:rPr>
              <a:t>S</a:t>
            </a:r>
            <a:r>
              <a:rPr lang="en-US" altLang="zh-CN" sz="3200" b="1" u="sng" dirty="0">
                <a:solidFill>
                  <a:srgbClr val="00B050"/>
                </a:solidFill>
              </a:rPr>
              <a:t>T</a:t>
            </a:r>
            <a:r>
              <a:rPr lang="en-US" altLang="zh-CN" sz="3200" b="1" dirty="0">
                <a:solidFill>
                  <a:srgbClr val="00B05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51267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FF"/>
      </a:hlink>
      <a:folHlink>
        <a:srgbClr val="800080"/>
      </a:folHlink>
    </a:clrScheme>
    <a:fontScheme name="Exhibit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  <a:headEnd type="none" w="med" len="med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headEnd type="none" w="med" len="med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74469</TotalTime>
  <Words>1177</Words>
  <Application>Microsoft Macintosh PowerPoint</Application>
  <PresentationFormat>On-screen Show (4:3)</PresentationFormat>
  <Paragraphs>415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Corbel</vt:lpstr>
      <vt:lpstr>Lucida Grande</vt:lpstr>
      <vt:lpstr>Office Theme</vt:lpstr>
      <vt:lpstr>PowerPoint Presentation</vt:lpstr>
      <vt:lpstr>Overview</vt:lpstr>
      <vt:lpstr>Overview</vt:lpstr>
      <vt:lpstr>Problem Motivations</vt:lpstr>
      <vt:lpstr>Problem Motivations</vt:lpstr>
      <vt:lpstr>Problem Motivations</vt:lpstr>
      <vt:lpstr>Problem Motivations</vt:lpstr>
      <vt:lpstr>Problem Motivations</vt:lpstr>
      <vt:lpstr>Problem Motivations</vt:lpstr>
      <vt:lpstr>Overview</vt:lpstr>
      <vt:lpstr>Approach</vt:lpstr>
      <vt:lpstr>PowerPoint Presentation</vt:lpstr>
      <vt:lpstr>PowerPoint Presentation</vt:lpstr>
      <vt:lpstr>PowerPoint Presentation</vt:lpstr>
      <vt:lpstr>PowerPoint Presentation</vt:lpstr>
      <vt:lpstr>Overview</vt:lpstr>
      <vt:lpstr>Data Collection</vt:lpstr>
      <vt:lpstr>Data Collection</vt:lpstr>
      <vt:lpstr>Data Collection</vt:lpstr>
      <vt:lpstr>Data Collection</vt:lpstr>
      <vt:lpstr>Data Annotation</vt:lpstr>
      <vt:lpstr>Overview</vt:lpstr>
      <vt:lpstr>PowerPoint Presentation</vt:lpstr>
      <vt:lpstr>PowerPoint Presentation</vt:lpstr>
      <vt:lpstr>PowerPoint Presentation</vt:lpstr>
      <vt:lpstr>BERT Review</vt:lpstr>
      <vt:lpstr>BERT Review</vt:lpstr>
      <vt:lpstr>Our Model</vt:lpstr>
      <vt:lpstr>PowerPoint Presentation</vt:lpstr>
      <vt:lpstr>PowerPoint Presentation</vt:lpstr>
      <vt:lpstr>Overview</vt:lpstr>
      <vt:lpstr>Our RNN Model</vt:lpstr>
      <vt:lpstr>PowerPoint Presentation</vt:lpstr>
      <vt:lpstr>PowerPoint Presentation</vt:lpstr>
      <vt:lpstr>Overview</vt:lpstr>
      <vt:lpstr>Results</vt:lpstr>
      <vt:lpstr>Results</vt:lpstr>
      <vt:lpstr>Results</vt:lpstr>
      <vt:lpstr>Results</vt:lpstr>
      <vt:lpstr>PowerPoint Presentation</vt:lpstr>
    </vt:vector>
  </TitlesOfParts>
  <Company>UC Berkeley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 Konwinski</dc:creator>
  <cp:lastModifiedBy>Yingzhe Dong</cp:lastModifiedBy>
  <cp:revision>6057</cp:revision>
  <dcterms:created xsi:type="dcterms:W3CDTF">2010-06-28T20:28:41Z</dcterms:created>
  <dcterms:modified xsi:type="dcterms:W3CDTF">2021-04-28T02:24:34Z</dcterms:modified>
</cp:coreProperties>
</file>